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821" r:id="rId1"/>
  </p:sldMasterIdLst>
  <p:notesMasterIdLst>
    <p:notesMasterId r:id="rId36"/>
  </p:notesMasterIdLst>
  <p:handoutMasterIdLst>
    <p:handoutMasterId r:id="rId37"/>
  </p:handoutMasterIdLst>
  <p:sldIdLst>
    <p:sldId id="728" r:id="rId2"/>
    <p:sldId id="1166" r:id="rId3"/>
    <p:sldId id="1175" r:id="rId4"/>
    <p:sldId id="994" r:id="rId5"/>
    <p:sldId id="1164" r:id="rId6"/>
    <p:sldId id="1124" r:id="rId7"/>
    <p:sldId id="1168" r:id="rId8"/>
    <p:sldId id="1152" r:id="rId9"/>
    <p:sldId id="1126" r:id="rId10"/>
    <p:sldId id="1154" r:id="rId11"/>
    <p:sldId id="1010" r:id="rId12"/>
    <p:sldId id="1102" r:id="rId13"/>
    <p:sldId id="1106" r:id="rId14"/>
    <p:sldId id="1143" r:id="rId15"/>
    <p:sldId id="1165" r:id="rId16"/>
    <p:sldId id="1012" r:id="rId17"/>
    <p:sldId id="1129" r:id="rId18"/>
    <p:sldId id="1146" r:id="rId19"/>
    <p:sldId id="1145" r:id="rId20"/>
    <p:sldId id="1172" r:id="rId21"/>
    <p:sldId id="1131" r:id="rId22"/>
    <p:sldId id="1011" r:id="rId23"/>
    <p:sldId id="1174" r:id="rId24"/>
    <p:sldId id="1113" r:id="rId25"/>
    <p:sldId id="1176" r:id="rId26"/>
    <p:sldId id="1156" r:id="rId27"/>
    <p:sldId id="1159" r:id="rId28"/>
    <p:sldId id="1170" r:id="rId29"/>
    <p:sldId id="1157" r:id="rId30"/>
    <p:sldId id="1158" r:id="rId31"/>
    <p:sldId id="1013" r:id="rId32"/>
    <p:sldId id="1045" r:id="rId33"/>
    <p:sldId id="1080" r:id="rId34"/>
    <p:sldId id="1015" r:id="rId35"/>
  </p:sldIdLst>
  <p:sldSz cx="21336000" cy="13335000"/>
  <p:notesSz cx="9296400" cy="7010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044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089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131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175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5219" algn="l" defTabSz="457044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2259" algn="l" defTabSz="457044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199308" algn="l" defTabSz="457044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6348" algn="l" defTabSz="457044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5536E9A5-9AE6-4C3F-AFE7-B4CF30672E45}">
          <p14:sldIdLst>
            <p14:sldId id="728"/>
          </p14:sldIdLst>
        </p14:section>
        <p14:section name="Overview" id="{384903C0-9E8E-4A8A-95B3-869FD1DF631A}">
          <p14:sldIdLst>
            <p14:sldId id="1166"/>
            <p14:sldId id="1175"/>
          </p14:sldIdLst>
        </p14:section>
        <p14:section name="Strategic Overview" id="{95EA92B6-1E60-4142-A6C7-E5DE9A70EF62}">
          <p14:sldIdLst>
            <p14:sldId id="994"/>
            <p14:sldId id="1164"/>
            <p14:sldId id="1124"/>
            <p14:sldId id="1168"/>
            <p14:sldId id="1152"/>
            <p14:sldId id="1126"/>
            <p14:sldId id="1154"/>
          </p14:sldIdLst>
        </p14:section>
        <p14:section name="Business Opportunity" id="{65A029B8-761D-4B56-A0E8-DE086CE003BD}">
          <p14:sldIdLst>
            <p14:sldId id="1010"/>
            <p14:sldId id="1102"/>
            <p14:sldId id="1106"/>
            <p14:sldId id="1143"/>
            <p14:sldId id="1165"/>
          </p14:sldIdLst>
        </p14:section>
        <p14:section name="Technical Guidance" id="{A3C5EE66-0573-4E11-8489-ACBB33099959}">
          <p14:sldIdLst>
            <p14:sldId id="1012"/>
            <p14:sldId id="1129"/>
            <p14:sldId id="1146"/>
            <p14:sldId id="1145"/>
            <p14:sldId id="1172"/>
            <p14:sldId id="1131"/>
          </p14:sldIdLst>
        </p14:section>
        <p14:section name="Activation" id="{1CF95D4F-207E-4076-9B66-457C50EDC123}">
          <p14:sldIdLst>
            <p14:sldId id="1011"/>
            <p14:sldId id="1174"/>
            <p14:sldId id="1113"/>
            <p14:sldId id="1176"/>
            <p14:sldId id="1156"/>
            <p14:sldId id="1159"/>
            <p14:sldId id="1170"/>
            <p14:sldId id="1157"/>
            <p14:sldId id="1158"/>
          </p14:sldIdLst>
        </p14:section>
        <p14:section name="Accessing Materials" id="{628A9959-9D07-43BF-B178-28BF7964E2F6}">
          <p14:sldIdLst>
            <p14:sldId id="1013"/>
            <p14:sldId id="1045"/>
            <p14:sldId id="1080"/>
          </p14:sldIdLst>
        </p14:section>
        <p14:section name="Contact" id="{8DF7E551-95C0-4800-8543-4CA0E1CBEFB7}">
          <p14:sldIdLst>
            <p14:sldId id="101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66CC"/>
    <a:srgbClr val="E5EFE5"/>
    <a:srgbClr val="CCFFFF"/>
    <a:srgbClr val="CCFF66"/>
    <a:srgbClr val="33CC33"/>
    <a:srgbClr val="66C100"/>
    <a:srgbClr val="8FFF4B"/>
    <a:srgbClr val="0000FF"/>
    <a:srgbClr val="69B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4" autoAdjust="0"/>
    <p:restoredTop sz="94340" autoAdjust="0"/>
  </p:normalViewPr>
  <p:slideViewPr>
    <p:cSldViewPr>
      <p:cViewPr>
        <p:scale>
          <a:sx n="43" d="100"/>
          <a:sy n="43" d="100"/>
        </p:scale>
        <p:origin x="66" y="360"/>
      </p:cViewPr>
      <p:guideLst>
        <p:guide orient="horz" pos="4200"/>
        <p:guide pos="67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54" y="-114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736" cy="3508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453" y="0"/>
            <a:ext cx="4028736" cy="3508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28163-967C-4CDA-8FF3-58DAB1CCDFA1}" type="datetimeFigureOut">
              <a:rPr lang="en-US" smtClean="0"/>
              <a:t>9/3/2013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480"/>
            <a:ext cx="4028736" cy="350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453" y="6658480"/>
            <a:ext cx="4028736" cy="3508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6FBAA-2970-4CC3-B8F0-18567DD36C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44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546350" y="525463"/>
            <a:ext cx="42037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29640" y="3329939"/>
            <a:ext cx="7437120" cy="3154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311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charset="-128"/>
        <a:cs typeface="ＭＳ Ｐゴシック" charset="-128"/>
      </a:defRPr>
    </a:lvl1pPr>
    <a:lvl2pPr marL="457044"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089"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131"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175" algn="l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5219" algn="l" defTabSz="4570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259" algn="l" defTabSz="4570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308" algn="l" defTabSz="4570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348" algn="l" defTabSz="45704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3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59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73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73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73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1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54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07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0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07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53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14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82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50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23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71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10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62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8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51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9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987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42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35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32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88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50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18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38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PlantBottle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Corporate Leadership Opportunity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Packaging is TCCC’s largest CO2 source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PlantBottle</a:t>
            </a:r>
            <a:r>
              <a:rPr lang="en-US" dirty="0" smtClean="0"/>
              <a:t> reduces environmental impact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PlantBottle</a:t>
            </a:r>
            <a:r>
              <a:rPr lang="en-US" dirty="0" smtClean="0"/>
              <a:t> will change entire plastic industry</a:t>
            </a:r>
          </a:p>
          <a:p>
            <a:r>
              <a:rPr lang="en-US" dirty="0" smtClean="0"/>
              <a:t>Hedge Against Oil Pricing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PET is ~60% of TCCC packaging and growing, critical to 2020 goal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Oil pricing is highly volatile and trending up </a:t>
            </a:r>
          </a:p>
          <a:p>
            <a:r>
              <a:rPr lang="en-US" dirty="0" smtClean="0"/>
              <a:t>Brand Building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When promoted correctly, </a:t>
            </a:r>
            <a:r>
              <a:rPr lang="en-US" dirty="0" err="1" smtClean="0"/>
              <a:t>PlantBottle</a:t>
            </a:r>
            <a:r>
              <a:rPr lang="en-US" dirty="0" smtClean="0"/>
              <a:t> is an </a:t>
            </a:r>
            <a:r>
              <a:rPr lang="en-US" dirty="0" err="1" smtClean="0"/>
              <a:t>ownable</a:t>
            </a:r>
            <a:r>
              <a:rPr lang="en-US" dirty="0" smtClean="0"/>
              <a:t> point of differentiation driving trail &amp; repeat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Natural cues of packaging reinforce positive qualities of product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PlantBottle</a:t>
            </a:r>
            <a:r>
              <a:rPr lang="en-US" dirty="0" smtClean="0"/>
              <a:t> fights negative category perceptions among customers and consumers</a:t>
            </a:r>
          </a:p>
          <a:p>
            <a:endParaRPr lang="en-US" dirty="0" smtClean="0"/>
          </a:p>
          <a:p>
            <a:r>
              <a:rPr lang="en-US" dirty="0" err="1" smtClean="0"/>
              <a:t>PlantBottle</a:t>
            </a:r>
            <a:r>
              <a:rPr lang="en-US" dirty="0" smtClean="0"/>
              <a:t> is a massive system-wide investment.  </a:t>
            </a:r>
          </a:p>
          <a:p>
            <a:r>
              <a:rPr lang="en-US" dirty="0" smtClean="0"/>
              <a:t>All PET will be first generation </a:t>
            </a:r>
            <a:r>
              <a:rPr lang="en-US" dirty="0" err="1" smtClean="0"/>
              <a:t>PlantBottle</a:t>
            </a:r>
            <a:r>
              <a:rPr lang="en-US" dirty="0" smtClean="0"/>
              <a:t> by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8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8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52400" y="-114300"/>
            <a:ext cx="21701760" cy="13548360"/>
            <a:chOff x="0" y="-19050"/>
            <a:chExt cx="9144000" cy="5196954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32" t="-43"/>
            <a:stretch>
              <a:fillRect/>
            </a:stretch>
          </p:blipFill>
          <p:spPr bwMode="auto">
            <a:xfrm>
              <a:off x="0" y="-19050"/>
              <a:ext cx="9144000" cy="517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14"/>
            <p:cNvSpPr/>
            <p:nvPr/>
          </p:nvSpPr>
          <p:spPr>
            <a:xfrm>
              <a:off x="0" y="-19050"/>
              <a:ext cx="9144000" cy="5196954"/>
            </a:xfrm>
            <a:prstGeom prst="rect">
              <a:avLst/>
            </a:prstGeom>
            <a:gradFill flip="none" rotWithShape="1">
              <a:gsLst>
                <a:gs pos="100000">
                  <a:srgbClr val="002060"/>
                </a:gs>
                <a:gs pos="33000">
                  <a:schemeClr val="accent1">
                    <a:tint val="44500"/>
                    <a:satMod val="160000"/>
                    <a:alpha val="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45200" y="4445011"/>
            <a:ext cx="14420523" cy="2858382"/>
          </a:xfrm>
        </p:spPr>
        <p:txBody>
          <a:bodyPr anchor="t"/>
          <a:lstStyle>
            <a:lvl1pPr algn="r">
              <a:defRPr b="1" cap="sm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45600" y="7852833"/>
            <a:ext cx="11135899" cy="1926167"/>
          </a:xfrm>
        </p:spPr>
        <p:txBody>
          <a:bodyPr>
            <a:normAutofit/>
          </a:bodyPr>
          <a:lstStyle>
            <a:lvl1pPr marL="0" indent="0" algn="r">
              <a:buNone/>
              <a:defRPr sz="4300" b="0">
                <a:solidFill>
                  <a:schemeClr val="bg1"/>
                </a:solidFill>
                <a:latin typeface="Arial Rounded MT Bold" pitchFamily="34" charset="0"/>
              </a:defRPr>
            </a:lvl1pPr>
            <a:lvl2pPr marL="99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98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971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961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952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94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933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923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834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4142535"/>
            <a:ext cx="18135600" cy="28583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7556500"/>
            <a:ext cx="14935200" cy="34078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9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98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971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961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952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94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933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9236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smtClean="0"/>
              <a:t>Classified - Unclassified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289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44" y="1219200"/>
            <a:ext cx="20237456" cy="11049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841183"/>
            <a:ext cx="7696200" cy="8398317"/>
          </a:xfrm>
        </p:spPr>
        <p:txBody>
          <a:bodyPr>
            <a:noAutofit/>
          </a:bodyPr>
          <a:lstStyle>
            <a:lvl1pPr>
              <a:defRPr sz="4000"/>
            </a:lvl1pPr>
            <a:lvl2pPr>
              <a:defRPr sz="3600"/>
            </a:lvl2pPr>
            <a:lvl3pPr>
              <a:defRPr sz="28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6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werade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TITLE</a:t>
            </a:r>
            <a:br>
              <a:rPr lang="en-US" dirty="0" smtClean="0"/>
            </a:b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5397" y="8568977"/>
            <a:ext cx="18135600" cy="2648479"/>
          </a:xfrm>
        </p:spPr>
        <p:txBody>
          <a:bodyPr anchor="t"/>
          <a:lstStyle>
            <a:lvl1pPr algn="l">
              <a:defRPr sz="8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97" y="5651943"/>
            <a:ext cx="18135600" cy="2917030"/>
          </a:xfrm>
        </p:spPr>
        <p:txBody>
          <a:bodyPr anchor="b"/>
          <a:lstStyle>
            <a:lvl1pPr marL="0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1pPr>
            <a:lvl2pPr marL="990457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2pPr>
            <a:lvl3pPr marL="1980914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3pPr>
            <a:lvl4pPr marL="2971371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4pPr>
            <a:lvl5pPr marL="396182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5pPr>
            <a:lvl6pPr marL="4952282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6pPr>
            <a:lvl7pPr marL="5942739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7pPr>
            <a:lvl8pPr marL="6933196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8pPr>
            <a:lvl9pPr marL="7923653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82500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44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3111505"/>
            <a:ext cx="9423400" cy="8800484"/>
          </a:xfrm>
        </p:spPr>
        <p:txBody>
          <a:bodyPr>
            <a:normAutofit/>
          </a:bodyPr>
          <a:lstStyle>
            <a:lvl1pPr>
              <a:defRPr sz="4800"/>
            </a:lvl1pPr>
            <a:lvl2pPr>
              <a:defRPr sz="40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45800" y="3111505"/>
            <a:ext cx="9423400" cy="8800484"/>
          </a:xfrm>
        </p:spPr>
        <p:txBody>
          <a:bodyPr/>
          <a:lstStyle>
            <a:lvl1pPr>
              <a:defRPr sz="6100"/>
            </a:lvl1pPr>
            <a:lvl2pPr>
              <a:defRPr sz="5200"/>
            </a:lvl2pPr>
            <a:lvl3pPr>
              <a:defRPr sz="43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49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3111505"/>
            <a:ext cx="9423400" cy="8800484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2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1582400" y="3162300"/>
            <a:ext cx="9296400" cy="845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61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984945"/>
            <a:ext cx="9427105" cy="1243984"/>
          </a:xfrm>
        </p:spPr>
        <p:txBody>
          <a:bodyPr anchor="b"/>
          <a:lstStyle>
            <a:lvl1pPr marL="0" indent="0">
              <a:buNone/>
              <a:defRPr sz="5200" b="1"/>
            </a:lvl1pPr>
            <a:lvl2pPr marL="990457" indent="0">
              <a:buNone/>
              <a:defRPr sz="4300" b="1"/>
            </a:lvl2pPr>
            <a:lvl3pPr marL="1980914" indent="0">
              <a:buNone/>
              <a:defRPr sz="3900" b="1"/>
            </a:lvl3pPr>
            <a:lvl4pPr marL="2971371" indent="0">
              <a:buNone/>
              <a:defRPr sz="3500" b="1"/>
            </a:lvl4pPr>
            <a:lvl5pPr marL="3961825" indent="0">
              <a:buNone/>
              <a:defRPr sz="3500" b="1"/>
            </a:lvl5pPr>
            <a:lvl6pPr marL="4952282" indent="0">
              <a:buNone/>
              <a:defRPr sz="3500" b="1"/>
            </a:lvl6pPr>
            <a:lvl7pPr marL="5942739" indent="0">
              <a:buNone/>
              <a:defRPr sz="3500" b="1"/>
            </a:lvl7pPr>
            <a:lvl8pPr marL="6933196" indent="0">
              <a:buNone/>
              <a:defRPr sz="3500" b="1"/>
            </a:lvl8pPr>
            <a:lvl9pPr marL="7923653" indent="0">
              <a:buNone/>
              <a:defRPr sz="3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4228924"/>
            <a:ext cx="9427105" cy="7683060"/>
          </a:xfrm>
        </p:spPr>
        <p:txBody>
          <a:bodyPr/>
          <a:lstStyle>
            <a:lvl1pPr>
              <a:defRPr sz="5200"/>
            </a:lvl1pPr>
            <a:lvl2pPr>
              <a:defRPr sz="43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38409" y="2984945"/>
            <a:ext cx="9430808" cy="1243984"/>
          </a:xfrm>
        </p:spPr>
        <p:txBody>
          <a:bodyPr anchor="b"/>
          <a:lstStyle>
            <a:lvl1pPr marL="0" indent="0">
              <a:buNone/>
              <a:defRPr sz="5200" b="1"/>
            </a:lvl1pPr>
            <a:lvl2pPr marL="990457" indent="0">
              <a:buNone/>
              <a:defRPr sz="4300" b="1"/>
            </a:lvl2pPr>
            <a:lvl3pPr marL="1980914" indent="0">
              <a:buNone/>
              <a:defRPr sz="3900" b="1"/>
            </a:lvl3pPr>
            <a:lvl4pPr marL="2971371" indent="0">
              <a:buNone/>
              <a:defRPr sz="3500" b="1"/>
            </a:lvl4pPr>
            <a:lvl5pPr marL="3961825" indent="0">
              <a:buNone/>
              <a:defRPr sz="3500" b="1"/>
            </a:lvl5pPr>
            <a:lvl6pPr marL="4952282" indent="0">
              <a:buNone/>
              <a:defRPr sz="3500" b="1"/>
            </a:lvl6pPr>
            <a:lvl7pPr marL="5942739" indent="0">
              <a:buNone/>
              <a:defRPr sz="3500" b="1"/>
            </a:lvl7pPr>
            <a:lvl8pPr marL="6933196" indent="0">
              <a:buNone/>
              <a:defRPr sz="3500" b="1"/>
            </a:lvl8pPr>
            <a:lvl9pPr marL="7923653" indent="0">
              <a:buNone/>
              <a:defRPr sz="3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38409" y="4228924"/>
            <a:ext cx="9430808" cy="7683060"/>
          </a:xfrm>
        </p:spPr>
        <p:txBody>
          <a:bodyPr/>
          <a:lstStyle>
            <a:lvl1pPr>
              <a:defRPr sz="5200"/>
            </a:lvl1pPr>
            <a:lvl2pPr>
              <a:defRPr sz="43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67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856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0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8" y="530929"/>
            <a:ext cx="7019397" cy="2259544"/>
          </a:xfrm>
        </p:spPr>
        <p:txBody>
          <a:bodyPr anchor="b"/>
          <a:lstStyle>
            <a:lvl1pPr algn="l">
              <a:defRPr sz="4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1783" y="530941"/>
            <a:ext cx="11927417" cy="11381053"/>
          </a:xfrm>
        </p:spPr>
        <p:txBody>
          <a:bodyPr/>
          <a:lstStyle>
            <a:lvl1pPr>
              <a:defRPr sz="6900"/>
            </a:lvl1pPr>
            <a:lvl2pPr>
              <a:defRPr sz="6100"/>
            </a:lvl2pPr>
            <a:lvl3pPr>
              <a:defRPr sz="52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6808" y="2790483"/>
            <a:ext cx="7019397" cy="9121511"/>
          </a:xfrm>
        </p:spPr>
        <p:txBody>
          <a:bodyPr/>
          <a:lstStyle>
            <a:lvl1pPr marL="0" indent="0">
              <a:buNone/>
              <a:defRPr sz="3000"/>
            </a:lvl1pPr>
            <a:lvl2pPr marL="990457" indent="0">
              <a:buNone/>
              <a:defRPr sz="2600"/>
            </a:lvl2pPr>
            <a:lvl3pPr marL="1980914" indent="0">
              <a:buNone/>
              <a:defRPr sz="2200"/>
            </a:lvl3pPr>
            <a:lvl4pPr marL="2971371" indent="0">
              <a:buNone/>
              <a:defRPr sz="1900"/>
            </a:lvl4pPr>
            <a:lvl5pPr marL="3961825" indent="0">
              <a:buNone/>
              <a:defRPr sz="1900"/>
            </a:lvl5pPr>
            <a:lvl6pPr marL="4952282" indent="0">
              <a:buNone/>
              <a:defRPr sz="1900"/>
            </a:lvl6pPr>
            <a:lvl7pPr marL="5942739" indent="0">
              <a:buNone/>
              <a:defRPr sz="1900"/>
            </a:lvl7pPr>
            <a:lvl8pPr marL="6933196" indent="0">
              <a:buNone/>
              <a:defRPr sz="1900"/>
            </a:lvl8pPr>
            <a:lvl9pPr marL="7923653" indent="0">
              <a:buNone/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80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2005" y="9334505"/>
            <a:ext cx="12801600" cy="1101993"/>
          </a:xfrm>
        </p:spPr>
        <p:txBody>
          <a:bodyPr anchor="b"/>
          <a:lstStyle>
            <a:lvl1pPr algn="l">
              <a:defRPr sz="4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82005" y="1191507"/>
            <a:ext cx="12801600" cy="8001000"/>
          </a:xfrm>
        </p:spPr>
        <p:txBody>
          <a:bodyPr/>
          <a:lstStyle>
            <a:lvl1pPr marL="0" indent="0">
              <a:buNone/>
              <a:defRPr sz="6900"/>
            </a:lvl1pPr>
            <a:lvl2pPr marL="990457" indent="0">
              <a:buNone/>
              <a:defRPr sz="6100"/>
            </a:lvl2pPr>
            <a:lvl3pPr marL="1980914" indent="0">
              <a:buNone/>
              <a:defRPr sz="5200"/>
            </a:lvl3pPr>
            <a:lvl4pPr marL="2971371" indent="0">
              <a:buNone/>
              <a:defRPr sz="4300"/>
            </a:lvl4pPr>
            <a:lvl5pPr marL="3961825" indent="0">
              <a:buNone/>
              <a:defRPr sz="4300"/>
            </a:lvl5pPr>
            <a:lvl6pPr marL="4952282" indent="0">
              <a:buNone/>
              <a:defRPr sz="4300"/>
            </a:lvl6pPr>
            <a:lvl7pPr marL="5942739" indent="0">
              <a:buNone/>
              <a:defRPr sz="4300"/>
            </a:lvl7pPr>
            <a:lvl8pPr marL="6933196" indent="0">
              <a:buNone/>
              <a:defRPr sz="4300"/>
            </a:lvl8pPr>
            <a:lvl9pPr marL="7923653" indent="0">
              <a:buNone/>
              <a:defRPr sz="43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82005" y="10436500"/>
            <a:ext cx="12801600" cy="1565011"/>
          </a:xfrm>
        </p:spPr>
        <p:txBody>
          <a:bodyPr/>
          <a:lstStyle>
            <a:lvl1pPr marL="0" indent="0">
              <a:buNone/>
              <a:defRPr sz="3000"/>
            </a:lvl1pPr>
            <a:lvl2pPr marL="990457" indent="0">
              <a:buNone/>
              <a:defRPr sz="2600"/>
            </a:lvl2pPr>
            <a:lvl3pPr marL="1980914" indent="0">
              <a:buNone/>
              <a:defRPr sz="2200"/>
            </a:lvl3pPr>
            <a:lvl4pPr marL="2971371" indent="0">
              <a:buNone/>
              <a:defRPr sz="1900"/>
            </a:lvl4pPr>
            <a:lvl5pPr marL="3961825" indent="0">
              <a:buNone/>
              <a:defRPr sz="1900"/>
            </a:lvl5pPr>
            <a:lvl6pPr marL="4952282" indent="0">
              <a:buNone/>
              <a:defRPr sz="1900"/>
            </a:lvl6pPr>
            <a:lvl7pPr marL="5942739" indent="0">
              <a:buNone/>
              <a:defRPr sz="1900"/>
            </a:lvl7pPr>
            <a:lvl8pPr marL="6933196" indent="0">
              <a:buNone/>
              <a:defRPr sz="1900"/>
            </a:lvl8pPr>
            <a:lvl9pPr marL="7923653" indent="0">
              <a:buNone/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dirty="0" smtClean="0"/>
              <a:t>PlantBottle™ |  Global Packaged Water                                                                           Confidential – For Internal Use Only   July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86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14" cstate="print"/>
          <a:srcRect l="232" t="84895" r="1"/>
          <a:stretch/>
        </p:blipFill>
        <p:spPr bwMode="auto">
          <a:xfrm>
            <a:off x="0" y="11815564"/>
            <a:ext cx="21336000" cy="1519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8544" y="12954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8544" y="2781301"/>
            <a:ext cx="9569456" cy="8382000"/>
          </a:xfrm>
          <a:prstGeom prst="rect">
            <a:avLst/>
          </a:prstGeom>
        </p:spPr>
        <p:txBody>
          <a:bodyPr vert="horz" lIns="198114" tIns="99057" rIns="198114" bIns="99057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" y="11505211"/>
            <a:ext cx="3321661" cy="1829790"/>
            <a:chOff x="75485" y="4444374"/>
            <a:chExt cx="932328" cy="616305"/>
          </a:xfrm>
          <a:effectLst/>
        </p:grpSpPr>
        <p:grpSp>
          <p:nvGrpSpPr>
            <p:cNvPr id="14" name="Group 13"/>
            <p:cNvGrpSpPr/>
            <p:nvPr userDrawn="1"/>
          </p:nvGrpSpPr>
          <p:grpSpPr>
            <a:xfrm>
              <a:off x="75485" y="4444374"/>
              <a:ext cx="932328" cy="616305"/>
              <a:chOff x="49798" y="73174"/>
              <a:chExt cx="1061829" cy="689627"/>
            </a:xfrm>
          </p:grpSpPr>
          <p:pic>
            <p:nvPicPr>
              <p:cNvPr id="17" name="Picture 3" descr="GOTA2 CIEL NVO"/>
              <p:cNvPicPr>
                <a:picLocks noChangeAspect="1" noChangeArrowheads="1"/>
              </p:cNvPicPr>
              <p:nvPr/>
            </p:nvPicPr>
            <p:blipFill rotWithShape="1">
              <a:blip r:embed="rId15" cstate="print"/>
              <a:srcRect l="48611" b="11752"/>
              <a:stretch/>
            </p:blipFill>
            <p:spPr bwMode="auto">
              <a:xfrm>
                <a:off x="49798" y="73174"/>
                <a:ext cx="1061829" cy="6896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Picture 4" descr="LOGO CIEL NVO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400967" y="168846"/>
                <a:ext cx="627021" cy="5040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" name="Rectangle 14"/>
            <p:cNvSpPr/>
            <p:nvPr userDrawn="1"/>
          </p:nvSpPr>
          <p:spPr>
            <a:xfrm>
              <a:off x="383825" y="4642292"/>
              <a:ext cx="55055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03757" y="4570284"/>
              <a:ext cx="356751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  <a:prstGeom prst="rect">
            <a:avLst/>
          </a:prstGeom>
        </p:spPr>
        <p:txBody>
          <a:bodyPr lIns="198092" tIns="99046" rIns="198092" bIns="99046"/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b="1" smtClean="0"/>
              <a:t>Classified - Unclassified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  <a:prstGeom prst="rect">
            <a:avLst/>
          </a:prstGeom>
        </p:spPr>
        <p:txBody>
          <a:bodyPr lIns="198092" tIns="99046" rIns="198092" bIns="99046"/>
          <a:lstStyle>
            <a:lvl1pPr algn="r">
              <a:defRPr sz="28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4094A032-2DBB-4925-AFAE-F39B76C397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174744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555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22" r:id="rId2"/>
    <p:sldLayoutId id="2147483823" r:id="rId3"/>
    <p:sldLayoutId id="2147483836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33" r:id="rId10"/>
    <p:sldLayoutId id="2147483834" r:id="rId11"/>
    <p:sldLayoutId id="2147483759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981139" rtl="0" eaLnBrk="1" latinLnBrk="0" hangingPunct="1">
        <a:spcBef>
          <a:spcPct val="0"/>
        </a:spcBef>
        <a:buNone/>
        <a:defRPr sz="4800" b="0" kern="1200">
          <a:solidFill>
            <a:srgbClr val="00B0F0"/>
          </a:solidFill>
          <a:latin typeface="Arial Rounded MT Bold" pitchFamily="34" charset="0"/>
          <a:ea typeface="+mj-ea"/>
          <a:cs typeface="+mj-cs"/>
        </a:defRPr>
      </a:lvl1pPr>
    </p:titleStyle>
    <p:bodyStyle>
      <a:lvl1pPr marL="228600" indent="-228600" algn="l" defTabSz="198113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Arial Rounded MT Bold" pitchFamily="34" charset="0"/>
          <a:ea typeface="+mn-ea"/>
          <a:cs typeface="+mn-cs"/>
        </a:defRPr>
      </a:lvl1pPr>
      <a:lvl2pPr marL="800100" indent="-342900" algn="l" defTabSz="1981139" rtl="0" eaLnBrk="1" latinLnBrk="0" hangingPunct="1">
        <a:spcBef>
          <a:spcPct val="20000"/>
        </a:spcBef>
        <a:buFont typeface="Arial" pitchFamily="34" charset="0"/>
        <a:buChar char="–"/>
        <a:tabLst/>
        <a:defRPr sz="3600" kern="1200">
          <a:solidFill>
            <a:schemeClr val="tx2">
              <a:lumMod val="75000"/>
            </a:schemeClr>
          </a:solidFill>
          <a:latin typeface="Arial Rounded MT Bold" pitchFamily="34" charset="0"/>
          <a:ea typeface="+mn-ea"/>
          <a:cs typeface="+mn-cs"/>
        </a:defRPr>
      </a:lvl2pPr>
      <a:lvl3pPr marL="1668463" indent="-411163" algn="l" defTabSz="1981139" rtl="0" eaLnBrk="1" latinLnBrk="0" hangingPunct="1">
        <a:spcBef>
          <a:spcPct val="20000"/>
        </a:spcBef>
        <a:buFont typeface="Arial" pitchFamily="34" charset="0"/>
        <a:buChar char="•"/>
        <a:tabLst>
          <a:tab pos="1600200" algn="l"/>
        </a:tabLst>
        <a:defRPr sz="2800" kern="1200">
          <a:solidFill>
            <a:schemeClr val="tx2">
              <a:lumMod val="75000"/>
            </a:schemeClr>
          </a:solidFill>
          <a:latin typeface="Arial Rounded MT Bold" pitchFamily="34" charset="0"/>
          <a:ea typeface="+mn-ea"/>
          <a:cs typeface="+mn-cs"/>
        </a:defRPr>
      </a:lvl3pPr>
      <a:lvl4pPr marL="3466993" indent="-495285" algn="l" defTabSz="1981139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>
              <a:lumMod val="75000"/>
            </a:schemeClr>
          </a:solidFill>
          <a:latin typeface="Arial Rounded MT Bold" pitchFamily="34" charset="0"/>
          <a:ea typeface="+mn-ea"/>
          <a:cs typeface="+mn-cs"/>
        </a:defRPr>
      </a:lvl4pPr>
      <a:lvl5pPr marL="4457563" indent="-495285" algn="l" defTabSz="1981139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>
              <a:lumMod val="75000"/>
            </a:schemeClr>
          </a:solidFill>
          <a:latin typeface="Arial Rounded MT Bold" pitchFamily="34" charset="0"/>
          <a:ea typeface="+mn-ea"/>
          <a:cs typeface="+mn-cs"/>
        </a:defRPr>
      </a:lvl5pPr>
      <a:lvl6pPr marL="5448132" indent="-495285" algn="l" defTabSz="1981139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438702" indent="-495285" algn="l" defTabSz="1981139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429271" indent="-495285" algn="l" defTabSz="1981139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419841" indent="-495285" algn="l" defTabSz="1981139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8113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algn="l" defTabSz="198113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981139" algn="l" defTabSz="198113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971709" algn="l" defTabSz="198113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3962278" algn="l" defTabSz="198113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52848" algn="l" defTabSz="198113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417" algn="l" defTabSz="198113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933987" algn="l" defTabSz="198113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924556" algn="l" defTabSz="1981139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slide" Target="slide3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slide" Target="slide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slide" Target="slide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slide" Target="slide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5.png"/><Relationship Id="rId3" Type="http://schemas.openxmlformats.org/officeDocument/2006/relationships/slide" Target="slide11.xml"/><Relationship Id="rId7" Type="http://schemas.openxmlformats.org/officeDocument/2006/relationships/slide" Target="slide34.xml"/><Relationship Id="rId12" Type="http://schemas.openxmlformats.org/officeDocument/2006/relationships/slide" Target="slide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1.xml"/><Relationship Id="rId11" Type="http://schemas.openxmlformats.org/officeDocument/2006/relationships/slide" Target="slide29.xml"/><Relationship Id="rId5" Type="http://schemas.openxmlformats.org/officeDocument/2006/relationships/slide" Target="slide22.xml"/><Relationship Id="rId10" Type="http://schemas.openxmlformats.org/officeDocument/2006/relationships/slide" Target="slide28.xml"/><Relationship Id="rId4" Type="http://schemas.openxmlformats.org/officeDocument/2006/relationships/slide" Target="slide16.xml"/><Relationship Id="rId9" Type="http://schemas.openxmlformats.org/officeDocument/2006/relationships/slide" Target="slide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5" Type="http://schemas.openxmlformats.org/officeDocument/2006/relationships/image" Target="../media/image28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Janet.Regan@mccann.com" TargetMode="External"/><Relationship Id="rId7" Type="http://schemas.openxmlformats.org/officeDocument/2006/relationships/slide" Target="slide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ehiers@tagworldwide.com" TargetMode="External"/><Relationship Id="rId5" Type="http://schemas.openxmlformats.org/officeDocument/2006/relationships/hyperlink" Target="http://www.koadland.com/" TargetMode="External"/><Relationship Id="rId4" Type="http://schemas.openxmlformats.org/officeDocument/2006/relationships/hyperlink" Target="mailto:Heather.Higgins@mccann.co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7.xml"/><Relationship Id="rId10" Type="http://schemas.openxmlformats.org/officeDocument/2006/relationships/image" Target="../media/image5.png"/><Relationship Id="rId4" Type="http://schemas.openxmlformats.org/officeDocument/2006/relationships/tags" Target="../tags/tag6.xml"/><Relationship Id="rId9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slide" Target="slide3.xml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ctrTitle"/>
          </p:nvPr>
        </p:nvSpPr>
        <p:spPr>
          <a:xfrm>
            <a:off x="2895600" y="3771900"/>
            <a:ext cx="17570125" cy="2858383"/>
          </a:xfrm>
        </p:spPr>
        <p:txBody>
          <a:bodyPr>
            <a:noAutofit/>
          </a:bodyPr>
          <a:lstStyle/>
          <a:p>
            <a:r>
              <a:rPr lang="en-US" sz="13800" b="0" dirty="0" smtClean="0"/>
              <a:t>packaged water</a:t>
            </a:r>
            <a:br>
              <a:rPr lang="en-US" sz="13800" b="0" dirty="0" smtClean="0"/>
            </a:br>
            <a:r>
              <a:rPr lang="en-US" sz="8800" b="0" dirty="0" err="1" smtClean="0"/>
              <a:t>plantbottle</a:t>
            </a:r>
            <a:r>
              <a:rPr lang="en-US" sz="4400" b="0" dirty="0" smtClean="0"/>
              <a:t>®</a:t>
            </a:r>
            <a:r>
              <a:rPr lang="en-US" sz="8800" b="0" dirty="0" smtClean="0"/>
              <a:t> activation</a:t>
            </a:r>
            <a:endParaRPr lang="en-US" sz="11500" b="0" dirty="0"/>
          </a:p>
        </p:txBody>
      </p:sp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9245601" y="7179733"/>
            <a:ext cx="11135899" cy="192616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August 2013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1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1257300"/>
            <a:ext cx="13619011" cy="743554"/>
          </a:xfrm>
        </p:spPr>
        <p:txBody>
          <a:bodyPr/>
          <a:lstStyle/>
          <a:p>
            <a:r>
              <a:rPr lang="en-US" dirty="0" smtClean="0"/>
              <a:t>Accelerating </a:t>
            </a:r>
            <a:r>
              <a:rPr lang="en-US" dirty="0" err="1" smtClean="0"/>
              <a:t>PlantBottle</a:t>
            </a:r>
            <a:r>
              <a:rPr lang="en-US" dirty="0" smtClean="0"/>
              <a:t> expansion to drive leadership</a:t>
            </a:r>
            <a:endParaRPr lang="en-US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143000" y="685800"/>
            <a:ext cx="13619011" cy="743554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strategic overview</a:t>
            </a:r>
            <a:endParaRPr lang="en-US" sz="2800" dirty="0"/>
          </a:p>
        </p:txBody>
      </p:sp>
      <p:sp>
        <p:nvSpPr>
          <p:cNvPr id="7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5595600" y="12382501"/>
            <a:ext cx="3350267" cy="477778"/>
          </a:xfrm>
        </p:spPr>
        <p:txBody>
          <a:bodyPr/>
          <a:lstStyle/>
          <a:p>
            <a:fld id="{4094A032-2DBB-4925-AFAE-F39B76C3972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36823" y="5372100"/>
            <a:ext cx="4857268" cy="39092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Water Brands:</a:t>
            </a:r>
          </a:p>
          <a:p>
            <a:r>
              <a:rPr lang="en-US" sz="2400" dirty="0"/>
              <a:t>2009 </a:t>
            </a:r>
            <a:r>
              <a:rPr lang="en-US" sz="2400" dirty="0" smtClean="0"/>
              <a:t>– US &amp; Canada Dasani</a:t>
            </a:r>
          </a:p>
          <a:p>
            <a:r>
              <a:rPr lang="en-US" sz="2400" dirty="0" smtClean="0"/>
              <a:t>2010 – Japan </a:t>
            </a:r>
            <a:r>
              <a:rPr lang="en-US" sz="2400" dirty="0" err="1" smtClean="0"/>
              <a:t>iLOHAS</a:t>
            </a:r>
            <a:endParaRPr lang="en-US" sz="2400" dirty="0" smtClean="0"/>
          </a:p>
          <a:p>
            <a:r>
              <a:rPr lang="en-US" sz="2400" dirty="0" smtClean="0"/>
              <a:t>2010 – Sweden &amp; Norway </a:t>
            </a:r>
            <a:r>
              <a:rPr lang="en-US" sz="2400" dirty="0" err="1" smtClean="0"/>
              <a:t>Bonaqua</a:t>
            </a:r>
            <a:endParaRPr lang="en-US" sz="2400" dirty="0" smtClean="0"/>
          </a:p>
          <a:p>
            <a:r>
              <a:rPr lang="en-US" sz="2400" dirty="0" smtClean="0"/>
              <a:t>2011 – South Africa </a:t>
            </a:r>
            <a:r>
              <a:rPr lang="en-US" sz="2400" dirty="0" err="1" smtClean="0"/>
              <a:t>Valpre</a:t>
            </a:r>
            <a:endParaRPr lang="en-US" sz="2400" dirty="0" smtClean="0"/>
          </a:p>
          <a:p>
            <a:r>
              <a:rPr lang="en-US" sz="2400" dirty="0" smtClean="0"/>
              <a:t>2011 – Germany </a:t>
            </a:r>
            <a:r>
              <a:rPr lang="en-US" sz="2400" dirty="0" err="1" smtClean="0"/>
              <a:t>ViO</a:t>
            </a:r>
            <a:endParaRPr lang="en-US" sz="2400" dirty="0" smtClean="0"/>
          </a:p>
          <a:p>
            <a:r>
              <a:rPr lang="en-US" sz="2400" dirty="0" smtClean="0"/>
              <a:t>2012 – Serbia Rosa</a:t>
            </a:r>
          </a:p>
          <a:p>
            <a:r>
              <a:rPr lang="en-US" sz="2400" dirty="0" smtClean="0"/>
              <a:t>2012 – Mexico </a:t>
            </a:r>
            <a:r>
              <a:rPr lang="en-US" sz="2400" dirty="0" err="1" smtClean="0"/>
              <a:t>Ciel</a:t>
            </a:r>
            <a:endParaRPr lang="en-US" sz="2400" dirty="0" smtClean="0"/>
          </a:p>
          <a:p>
            <a:r>
              <a:rPr lang="en-US" sz="2400" dirty="0" smtClean="0"/>
              <a:t>2012 – Brazil Crystal</a:t>
            </a:r>
          </a:p>
          <a:p>
            <a:r>
              <a:rPr lang="en-US" sz="2400" dirty="0" smtClean="0"/>
              <a:t>2012 – Hong Kong &amp; Taiwan </a:t>
            </a:r>
            <a:r>
              <a:rPr lang="en-US" sz="2400" dirty="0" err="1" smtClean="0"/>
              <a:t>Bonaqua</a:t>
            </a:r>
            <a:endParaRPr lang="en-US" sz="2400" dirty="0" smtClean="0"/>
          </a:p>
          <a:p>
            <a:r>
              <a:rPr lang="en-US" sz="2400" dirty="0" smtClean="0"/>
              <a:t>2012 – US &amp; Canada </a:t>
            </a:r>
            <a:r>
              <a:rPr lang="en-US" sz="2400" dirty="0" err="1" smtClean="0"/>
              <a:t>smartwater</a:t>
            </a:r>
            <a:endParaRPr lang="en-US" sz="2400" dirty="0" smtClean="0"/>
          </a:p>
          <a:p>
            <a:r>
              <a:rPr lang="en-US" sz="2400" dirty="0" smtClean="0"/>
              <a:t>2013 – Trinidad &amp; Tobago Dasani </a:t>
            </a:r>
          </a:p>
          <a:p>
            <a:r>
              <a:rPr lang="en-US" sz="2400" dirty="0" smtClean="0"/>
              <a:t>2013 – Finland </a:t>
            </a:r>
            <a:r>
              <a:rPr lang="en-US" sz="2400" dirty="0" err="1" smtClean="0"/>
              <a:t>Bonaqua</a:t>
            </a:r>
            <a:endParaRPr lang="en-US" sz="2400" dirty="0" smtClean="0"/>
          </a:p>
        </p:txBody>
      </p:sp>
      <p:sp>
        <p:nvSpPr>
          <p:cNvPr id="10" name="Content Placeholder 28"/>
          <p:cNvSpPr txBox="1">
            <a:spLocks/>
          </p:cNvSpPr>
          <p:nvPr/>
        </p:nvSpPr>
        <p:spPr>
          <a:xfrm>
            <a:off x="1042085" y="2494624"/>
            <a:ext cx="4990753" cy="5922379"/>
          </a:xfrm>
          <a:prstGeom prst="rect">
            <a:avLst/>
          </a:prstGeom>
        </p:spPr>
        <p:txBody>
          <a:bodyPr vert="horz" lIns="198114" tIns="99057" rIns="198114" bIns="99057" rtlCol="0">
            <a:normAutofit/>
          </a:bodyPr>
          <a:lstStyle>
            <a:lvl1pPr marL="228600" indent="-2286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1pPr>
            <a:lvl2pPr marL="800100" indent="-3429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36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1668463" indent="-411163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tabLst>
                <a:tab pos="1600200" algn="l"/>
              </a:tabLst>
              <a:defRPr sz="28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346699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445756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544813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3870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27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41984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200" dirty="0" smtClean="0"/>
              <a:t>Since 2009 </a:t>
            </a:r>
            <a:r>
              <a:rPr lang="en-US" sz="3200" dirty="0" err="1" smtClean="0"/>
              <a:t>PlantBottle</a:t>
            </a:r>
            <a:r>
              <a:rPr lang="en-US" sz="3200" dirty="0" smtClean="0"/>
              <a:t> has been launched across 12 markets in water, helping advance our brands with meaningful differentiation versus competition.  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3086100"/>
            <a:ext cx="9144000" cy="550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6"/>
            <a:ext cx="5486917" cy="477778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2" name="Picture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411947" cy="41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077" y="1218318"/>
            <a:ext cx="14420523" cy="2858382"/>
          </a:xfrm>
        </p:spPr>
        <p:txBody>
          <a:bodyPr/>
          <a:lstStyle/>
          <a:p>
            <a:pPr algn="l"/>
            <a:r>
              <a:rPr lang="en-US" sz="5400" b="0" cap="none" dirty="0" smtClean="0">
                <a:solidFill>
                  <a:schemeClr val="bg1"/>
                </a:solidFill>
              </a:rPr>
              <a:t>2. </a:t>
            </a:r>
            <a:r>
              <a:rPr lang="en-US" sz="5400" b="0" cap="none" dirty="0" err="1" smtClean="0">
                <a:solidFill>
                  <a:schemeClr val="bg1"/>
                </a:solidFill>
              </a:rPr>
              <a:t>Plantbottle</a:t>
            </a:r>
            <a:r>
              <a:rPr lang="en-US" sz="5400" b="0" cap="none" dirty="0" smtClean="0">
                <a:solidFill>
                  <a:schemeClr val="bg1"/>
                </a:solidFill>
              </a:rPr>
              <a:t>™ Proven Success Stories</a:t>
            </a:r>
            <a:endParaRPr lang="en-US" sz="5400" b="0" cap="none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4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552700"/>
            <a:ext cx="10439400" cy="8398317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 smtClean="0"/>
              <a:t>DASANI (US)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dirty="0" smtClean="0"/>
              <a:t>Pre-</a:t>
            </a:r>
            <a:r>
              <a:rPr lang="en-US" dirty="0" err="1" smtClean="0"/>
              <a:t>PlantBottle</a:t>
            </a:r>
            <a:r>
              <a:rPr lang="en-US" dirty="0" smtClean="0"/>
              <a:t> Background</a:t>
            </a:r>
          </a:p>
          <a:p>
            <a:r>
              <a:rPr lang="en-US" sz="2400" dirty="0" smtClean="0"/>
              <a:t>In 2009, consumers were leaving bottled water category due to negative perceptions of packaging’s impact on the environment</a:t>
            </a:r>
          </a:p>
          <a:p>
            <a:r>
              <a:rPr lang="en-US" sz="2400" dirty="0" smtClean="0"/>
              <a:t>DASANI was losing volume share due to lack of differentiation in marketplace &amp; competitive pricing</a:t>
            </a:r>
          </a:p>
          <a:p>
            <a:r>
              <a:rPr lang="en-US" sz="2400" dirty="0" smtClean="0"/>
              <a:t>DASANI experienced delisting in major retail chains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dirty="0" smtClean="0"/>
              <a:t>Strategy</a:t>
            </a:r>
          </a:p>
          <a:p>
            <a:pPr marL="0" indent="0">
              <a:buNone/>
            </a:pPr>
            <a:r>
              <a:rPr lang="en-US" sz="2400" dirty="0" smtClean="0"/>
              <a:t>Reposition brand by leading in packaging sustainability</a:t>
            </a:r>
          </a:p>
          <a:p>
            <a:r>
              <a:rPr lang="en-US" sz="2400" b="1" dirty="0" smtClean="0"/>
              <a:t>Point of Differentiation</a:t>
            </a:r>
            <a:r>
              <a:rPr lang="en-US" sz="2400" dirty="0" smtClean="0"/>
              <a:t>: </a:t>
            </a:r>
            <a:r>
              <a:rPr lang="en-US" sz="2400" dirty="0" err="1" smtClean="0"/>
              <a:t>PlantBottle</a:t>
            </a:r>
            <a:r>
              <a:rPr lang="en-US" sz="2400" dirty="0" smtClean="0"/>
              <a:t> as unique, </a:t>
            </a:r>
            <a:r>
              <a:rPr lang="en-US" sz="2400" dirty="0" err="1" smtClean="0"/>
              <a:t>ownable</a:t>
            </a:r>
            <a:r>
              <a:rPr lang="en-US" sz="2400" dirty="0" smtClean="0"/>
              <a:t> proof point to connect with consumers desire for a smarter bottle</a:t>
            </a:r>
          </a:p>
          <a:p>
            <a:r>
              <a:rPr lang="en-US" sz="2400" b="1" dirty="0" smtClean="0"/>
              <a:t>Showcase brand leadership</a:t>
            </a:r>
            <a:r>
              <a:rPr lang="en-US" sz="2400" dirty="0" smtClean="0"/>
              <a:t>: Natural packaging cues to reinforce positive product qualities &amp; strengthen premium positioning</a:t>
            </a:r>
          </a:p>
          <a:p>
            <a:r>
              <a:rPr lang="en-US" sz="2400" b="1" dirty="0" smtClean="0"/>
              <a:t>Increase authorizations</a:t>
            </a:r>
            <a:r>
              <a:rPr lang="en-US" sz="2400" dirty="0" smtClean="0"/>
              <a:t>: </a:t>
            </a:r>
            <a:r>
              <a:rPr lang="en-US" sz="2400" dirty="0" err="1" smtClean="0"/>
              <a:t>PlantBottle</a:t>
            </a:r>
            <a:r>
              <a:rPr lang="en-US" sz="2400" dirty="0"/>
              <a:t> </a:t>
            </a:r>
            <a:r>
              <a:rPr lang="en-US" sz="2400" dirty="0" smtClean="0"/>
              <a:t>as vehicle to meet customer demand for reduced carbon impact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>
            <a:off x="1098544" y="1219200"/>
            <a:ext cx="20237456" cy="1104900"/>
          </a:xfrm>
        </p:spPr>
        <p:txBody>
          <a:bodyPr>
            <a:normAutofit/>
          </a:bodyPr>
          <a:lstStyle/>
          <a:p>
            <a:r>
              <a:rPr lang="en-US" dirty="0" smtClean="0"/>
              <a:t>USA: </a:t>
            </a:r>
            <a:r>
              <a:rPr lang="en-US" dirty="0" err="1" smtClean="0"/>
              <a:t>PlantBottle</a:t>
            </a:r>
            <a:r>
              <a:rPr lang="en-US" dirty="0" smtClean="0"/>
              <a:t> revives Dasani</a:t>
            </a:r>
            <a:endParaRPr lang="en-US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proven success stories</a:t>
            </a:r>
            <a:endParaRPr lang="en-US" sz="2800" dirty="0"/>
          </a:p>
        </p:txBody>
      </p:sp>
      <p:pic>
        <p:nvPicPr>
          <p:cNvPr id="1026" name="Picture 2" descr="C:\Users\a48642\Desktop\PB 2013\Dasani%20i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608" y="1732220"/>
            <a:ext cx="7327392" cy="939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0.gstatic.com/images?q=tbn:ANd9GcQzAanyqotQNq25Hca5Ia6y2x_97RIAVbGmzab-eefgWVJYjYR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9" r="23312"/>
          <a:stretch/>
        </p:blipFill>
        <p:spPr bwMode="auto">
          <a:xfrm>
            <a:off x="11734800" y="2260518"/>
            <a:ext cx="2605039" cy="753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420600" y="1278456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 Rounded MT Bold" pitchFamily="34" charset="0"/>
              </a:rPr>
              <a:t>2009</a:t>
            </a:r>
            <a:endParaRPr lang="en-US" sz="3200" dirty="0">
              <a:latin typeface="Arial Rounded MT Bold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16400" y="1278456"/>
            <a:ext cx="1159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 Rounded MT Bold" pitchFamily="34" charset="0"/>
              </a:rPr>
              <a:t>2012</a:t>
            </a:r>
            <a:endParaRPr lang="en-US" sz="3200" dirty="0">
              <a:latin typeface="Arial Rounded MT Bold" pitchFamily="34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4" name="Picture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171700"/>
            <a:ext cx="7696200" cy="8398317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Results</a:t>
            </a:r>
          </a:p>
          <a:p>
            <a:r>
              <a:rPr lang="en-US" sz="2800" dirty="0" smtClean="0"/>
              <a:t>Dasani seen </a:t>
            </a:r>
            <a:r>
              <a:rPr lang="en-US" sz="2800" dirty="0"/>
              <a:t>as ‘leader is eco-friendly packaging</a:t>
            </a:r>
            <a:r>
              <a:rPr lang="en-US" sz="2800" dirty="0" smtClean="0"/>
              <a:t>’</a:t>
            </a:r>
          </a:p>
          <a:p>
            <a:r>
              <a:rPr lang="en-US" sz="2800" dirty="0" smtClean="0"/>
              <a:t>Consumers </a:t>
            </a:r>
            <a:r>
              <a:rPr lang="en-US" sz="2800" dirty="0"/>
              <a:t>recognize Dasani as their ‘favorite brand’ more since the PlantBottle campaign began, extending its lead over the </a:t>
            </a:r>
            <a:r>
              <a:rPr lang="en-US" sz="2800" dirty="0" smtClean="0"/>
              <a:t>competition</a:t>
            </a:r>
            <a:endParaRPr lang="en-US" sz="2800" dirty="0"/>
          </a:p>
          <a:p>
            <a:r>
              <a:rPr lang="en-US" sz="2800" dirty="0" smtClean="0"/>
              <a:t>Dasani </a:t>
            </a:r>
            <a:r>
              <a:rPr lang="en-US" sz="2800" dirty="0"/>
              <a:t>saw its daily drinkers increase from 10MM to 12MM (+20%) </a:t>
            </a:r>
            <a:endParaRPr lang="en-US" sz="2800" dirty="0" smtClean="0"/>
          </a:p>
          <a:p>
            <a:r>
              <a:rPr lang="en-US" sz="2800" dirty="0" smtClean="0"/>
              <a:t>Dasani </a:t>
            </a:r>
            <a:r>
              <a:rPr lang="en-US" sz="2800" dirty="0"/>
              <a:t>is winning both value and volume </a:t>
            </a:r>
            <a:r>
              <a:rPr lang="en-US" sz="2800" dirty="0" smtClean="0"/>
              <a:t>share</a:t>
            </a:r>
            <a:endParaRPr lang="en-US" sz="2800" dirty="0"/>
          </a:p>
          <a:p>
            <a:pPr lvl="1"/>
            <a:r>
              <a:rPr lang="en-US" sz="2800" dirty="0" smtClean="0"/>
              <a:t>Value </a:t>
            </a:r>
            <a:r>
              <a:rPr lang="en-US" sz="2800" dirty="0"/>
              <a:t>share has increased 2.1pts vs. </a:t>
            </a:r>
            <a:r>
              <a:rPr lang="en-US" sz="2800" dirty="0" smtClean="0"/>
              <a:t>competition</a:t>
            </a:r>
          </a:p>
          <a:p>
            <a:pPr lvl="1"/>
            <a:r>
              <a:rPr lang="en-US" sz="2800" dirty="0" smtClean="0"/>
              <a:t>Volume </a:t>
            </a:r>
            <a:r>
              <a:rPr lang="en-US" sz="2800" dirty="0"/>
              <a:t>jumped 50MM incremental unit cases, outpacing category growth 2 to </a:t>
            </a:r>
            <a:r>
              <a:rPr lang="en-US" sz="2800" dirty="0" smtClean="0"/>
              <a:t>1</a:t>
            </a:r>
            <a:endParaRPr lang="en-US" sz="2800" dirty="0"/>
          </a:p>
          <a:p>
            <a:r>
              <a:rPr lang="en-US" sz="2800" dirty="0" smtClean="0"/>
              <a:t>Dasani </a:t>
            </a:r>
            <a:r>
              <a:rPr lang="en-US" sz="2800" dirty="0"/>
              <a:t>was reauthorized in over 25,000 outlets between 2010 and 2012, including </a:t>
            </a:r>
            <a:r>
              <a:rPr lang="en-US" sz="2800" dirty="0" err="1"/>
              <a:t>Walmart</a:t>
            </a:r>
            <a:r>
              <a:rPr lang="en-US" sz="2800" dirty="0"/>
              <a:t> &amp; Safeway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>
            <a:off x="1098544" y="1219200"/>
            <a:ext cx="20237456" cy="1104900"/>
          </a:xfrm>
        </p:spPr>
        <p:txBody>
          <a:bodyPr>
            <a:normAutofit/>
          </a:bodyPr>
          <a:lstStyle/>
          <a:p>
            <a:r>
              <a:rPr lang="en-US" dirty="0" smtClean="0"/>
              <a:t>USA: PB drives </a:t>
            </a:r>
            <a:r>
              <a:rPr lang="en-US" dirty="0"/>
              <a:t>v</a:t>
            </a:r>
            <a:r>
              <a:rPr lang="en-US" dirty="0" smtClean="0"/>
              <a:t>olume, value, brand health &amp; authorization lift</a:t>
            </a:r>
            <a:endParaRPr lang="en-US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143000" y="727504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proven success stories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3" y="3086065"/>
            <a:ext cx="12580937" cy="7848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0" name="Picture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gordana.lazarevic\Documents\2012\Rosa 2012\09.05\Print pos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647700"/>
            <a:ext cx="3146713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24100"/>
            <a:ext cx="9372600" cy="8398317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 smtClean="0"/>
              <a:t>Rosa (Serbia)</a:t>
            </a:r>
            <a:endParaRPr lang="en-US" sz="2400" dirty="0" smtClean="0"/>
          </a:p>
          <a:p>
            <a:pPr marL="0" indent="0">
              <a:buNone/>
            </a:pPr>
            <a:r>
              <a:rPr lang="en-US" sz="2800" dirty="0" smtClean="0"/>
              <a:t>Serbia introduced </a:t>
            </a:r>
            <a:r>
              <a:rPr lang="en-US" sz="2800" dirty="0" err="1" smtClean="0"/>
              <a:t>PlantBottle</a:t>
            </a:r>
            <a:r>
              <a:rPr lang="en-US" sz="2800" dirty="0" smtClean="0"/>
              <a:t> to address shrinking category leadership and reboot brand that was perceived as “old and undifferentiated” </a:t>
            </a:r>
          </a:p>
          <a:p>
            <a:pPr marL="0" indent="0">
              <a:buNone/>
            </a:pPr>
            <a:r>
              <a:rPr lang="en-US" sz="4400" dirty="0" smtClean="0"/>
              <a:t>Results</a:t>
            </a:r>
            <a:endParaRPr lang="en-US" sz="4400" dirty="0"/>
          </a:p>
          <a:p>
            <a:r>
              <a:rPr lang="en-US" sz="2800" dirty="0"/>
              <a:t>Volume growth, back on double digit trend</a:t>
            </a:r>
          </a:p>
          <a:p>
            <a:r>
              <a:rPr lang="en-US" sz="2800" dirty="0"/>
              <a:t>Rosa is clear #1 Still Water - YTD Sep12  27.1% (+2.6pts vs. LY, +5.8pts vs. 2LY)</a:t>
            </a:r>
          </a:p>
          <a:p>
            <a:r>
              <a:rPr lang="en-US" sz="2800" dirty="0"/>
              <a:t>Rosa increases its gap with Aqua Viva, on all parameters  </a:t>
            </a:r>
          </a:p>
          <a:p>
            <a:r>
              <a:rPr lang="en-US" sz="2800" dirty="0"/>
              <a:t>Rosa became Favorite Packaged Water Brand</a:t>
            </a:r>
          </a:p>
          <a:p>
            <a:r>
              <a:rPr lang="en-US" sz="2800" dirty="0"/>
              <a:t>Rosa is within Top 5 AFB brands in Brand Trust</a:t>
            </a:r>
          </a:p>
          <a:p>
            <a:r>
              <a:rPr lang="en-US" sz="2800" dirty="0"/>
              <a:t>Rosa is #1 player in local AFB digital arena with FB page of 165.000 fans</a:t>
            </a:r>
          </a:p>
          <a:p>
            <a:r>
              <a:rPr lang="en-US" sz="2800" dirty="0"/>
              <a:t>Rosa now is pure, healthy, persistent, composed, traditional, trustful, family oriented, yet at the same time up to dated, modern, dynamic and urban (</a:t>
            </a:r>
            <a:r>
              <a:rPr lang="en-US" sz="2800" dirty="0" err="1"/>
              <a:t>Censydiam</a:t>
            </a:r>
            <a:r>
              <a:rPr lang="en-US" sz="2800" dirty="0"/>
              <a:t> Jun12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Title 2"/>
          <p:cNvSpPr>
            <a:spLocks noGrp="1"/>
          </p:cNvSpPr>
          <p:nvPr>
            <p:ph type="title"/>
          </p:nvPr>
        </p:nvSpPr>
        <p:spPr>
          <a:xfrm>
            <a:off x="1098544" y="1219200"/>
            <a:ext cx="20237456" cy="1104900"/>
          </a:xfrm>
        </p:spPr>
        <p:txBody>
          <a:bodyPr>
            <a:normAutofit/>
          </a:bodyPr>
          <a:lstStyle/>
          <a:p>
            <a:r>
              <a:rPr lang="en-US" dirty="0" smtClean="0"/>
              <a:t>Serbia: </a:t>
            </a:r>
            <a:r>
              <a:rPr lang="en-US" dirty="0" err="1" smtClean="0"/>
              <a:t>PlantBottle</a:t>
            </a:r>
            <a:r>
              <a:rPr lang="en-US" dirty="0" smtClean="0"/>
              <a:t> advancing Rosa</a:t>
            </a:r>
            <a:endParaRPr lang="en-US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proven success stories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5219700"/>
            <a:ext cx="9058456" cy="638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0" y="685800"/>
            <a:ext cx="588614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3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6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Japan: </a:t>
            </a:r>
            <a:r>
              <a:rPr lang="en-US" dirty="0" err="1" smtClean="0"/>
              <a:t>PlantBottle</a:t>
            </a:r>
            <a:r>
              <a:rPr lang="en-US" dirty="0" smtClean="0"/>
              <a:t> fortifies the ILOHAS proposition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143000" y="2324100"/>
            <a:ext cx="9220200" cy="8398317"/>
          </a:xfrm>
          <a:prstGeom prst="rect">
            <a:avLst/>
          </a:prstGeom>
        </p:spPr>
        <p:txBody>
          <a:bodyPr vert="horz" lIns="198114" tIns="99057" rIns="198114" bIns="99057" rtlCol="0">
            <a:noAutofit/>
          </a:bodyPr>
          <a:lstStyle>
            <a:lvl1pPr marL="228600" indent="-2286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1pPr>
            <a:lvl2pPr marL="800100" indent="-3429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36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1668463" indent="-411163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tabLst>
                <a:tab pos="1600200" algn="l"/>
              </a:tabLst>
              <a:defRPr sz="28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346699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445756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544813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3870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27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41984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6000" dirty="0" smtClean="0"/>
              <a:t>ILOHAS (Japan)</a:t>
            </a:r>
            <a:endParaRPr lang="en-US" sz="2400" dirty="0" smtClean="0"/>
          </a:p>
          <a:p>
            <a:pPr marL="0" indent="0">
              <a:buFont typeface="Arial" pitchFamily="34" charset="0"/>
              <a:buNone/>
            </a:pPr>
            <a:r>
              <a:rPr lang="en-US" sz="2800" dirty="0" smtClean="0"/>
              <a:t>Japan introduced </a:t>
            </a:r>
            <a:r>
              <a:rPr lang="en-US" sz="2800" dirty="0" err="1" smtClean="0"/>
              <a:t>PlantBottle</a:t>
            </a:r>
            <a:r>
              <a:rPr lang="en-US" sz="2800" dirty="0" smtClean="0"/>
              <a:t> in 2010 soon after its successful ILOHAS launch.  </a:t>
            </a:r>
            <a:r>
              <a:rPr lang="en-US" sz="2800" dirty="0" err="1" smtClean="0"/>
              <a:t>PlantBottle</a:t>
            </a:r>
            <a:r>
              <a:rPr lang="en-US" sz="2800" dirty="0" smtClean="0"/>
              <a:t> further reinforced the differentiated sustainability positioning of the ILOHAS brand.    </a:t>
            </a:r>
          </a:p>
          <a:p>
            <a:pPr marL="0" indent="0">
              <a:buFont typeface="Arial" pitchFamily="34" charset="0"/>
              <a:buNone/>
            </a:pPr>
            <a:r>
              <a:rPr lang="en-US" sz="4400" dirty="0" smtClean="0"/>
              <a:t>Results</a:t>
            </a:r>
          </a:p>
          <a:p>
            <a:r>
              <a:rPr lang="en-US" sz="2800" dirty="0" smtClean="0"/>
              <a:t>Helped vault ILOHAS volume share +4.7pts </a:t>
            </a:r>
          </a:p>
          <a:p>
            <a:r>
              <a:rPr lang="en-US" sz="2800" dirty="0" smtClean="0"/>
              <a:t>Strengthened ILOHAS differentiated positioning around sustainability</a:t>
            </a:r>
          </a:p>
          <a:p>
            <a:r>
              <a:rPr lang="en-US" sz="2800" dirty="0" smtClean="0"/>
              <a:t>Further built share and sustainability leadership in all categories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9" y="2705100"/>
            <a:ext cx="9070589" cy="3276600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86500"/>
            <a:ext cx="8458200" cy="5292986"/>
          </a:xfr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proven success stories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1" name="Picture 1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077" y="1218318"/>
            <a:ext cx="14420523" cy="2858382"/>
          </a:xfrm>
        </p:spPr>
        <p:txBody>
          <a:bodyPr/>
          <a:lstStyle/>
          <a:p>
            <a:pPr algn="l"/>
            <a:r>
              <a:rPr lang="en-US" sz="5400" b="0" cap="none" dirty="0"/>
              <a:t>3</a:t>
            </a:r>
            <a:r>
              <a:rPr lang="en-US" sz="5400" b="0" cap="none" dirty="0" smtClean="0">
                <a:solidFill>
                  <a:schemeClr val="bg1"/>
                </a:solidFill>
              </a:rPr>
              <a:t>. Technical Guidance</a:t>
            </a:r>
            <a:endParaRPr lang="en-US" sz="5400" b="0" cap="none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1257300"/>
            <a:ext cx="20237456" cy="110490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PlantBottle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3000" y="2400300"/>
            <a:ext cx="8686800" cy="8398317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 err="1" smtClean="0"/>
              <a:t>PlantBottle</a:t>
            </a:r>
            <a:r>
              <a:rPr lang="en-US" sz="6000" dirty="0" smtClean="0"/>
              <a:t> is PET as you know it.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3200" dirty="0" smtClean="0"/>
              <a:t>The innovative breakthrough is that it is partly made from plants as opposed to oil.</a:t>
            </a:r>
          </a:p>
          <a:p>
            <a:pPr marL="0" indent="0">
              <a:buNone/>
            </a:pPr>
            <a:r>
              <a:rPr lang="en-US" sz="3200" dirty="0" smtClean="0"/>
              <a:t>  + </a:t>
            </a:r>
            <a:r>
              <a:rPr lang="en-US" sz="3200" dirty="0"/>
              <a:t>F</a:t>
            </a:r>
            <a:r>
              <a:rPr lang="en-US" sz="3200" dirty="0" smtClean="0"/>
              <a:t>ully recyclable</a:t>
            </a:r>
          </a:p>
          <a:p>
            <a:pPr marL="0" indent="0">
              <a:buNone/>
            </a:pPr>
            <a:r>
              <a:rPr lang="en-US" sz="3200" dirty="0" smtClean="0"/>
              <a:t>  + </a:t>
            </a:r>
            <a:r>
              <a:rPr lang="en-US" sz="3200" dirty="0"/>
              <a:t>C</a:t>
            </a:r>
            <a:r>
              <a:rPr lang="en-US" sz="3200" dirty="0" smtClean="0"/>
              <a:t>ost competitive to oil-based PET</a:t>
            </a:r>
          </a:p>
          <a:p>
            <a:pPr marL="0" indent="0">
              <a:buNone/>
            </a:pPr>
            <a:r>
              <a:rPr lang="en-US" sz="3200" dirty="0" smtClean="0"/>
              <a:t>  + </a:t>
            </a:r>
            <a:r>
              <a:rPr lang="en-US" sz="3200" dirty="0"/>
              <a:t>C</a:t>
            </a:r>
            <a:r>
              <a:rPr lang="en-US" sz="3200" dirty="0" smtClean="0"/>
              <a:t>ommercially viable today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3200" dirty="0" err="1" smtClean="0"/>
              <a:t>PlantBottle</a:t>
            </a:r>
            <a:r>
              <a:rPr lang="en-US" sz="3200" dirty="0" smtClean="0"/>
              <a:t> is the only bottle that is Functional + Recyclable + Renewable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technical guidance</a:t>
            </a:r>
            <a:endParaRPr lang="en-US" sz="2800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</p:spPr>
        <p:txBody>
          <a:bodyPr/>
          <a:lstStyle/>
          <a:p>
            <a:fld id="{4094A032-2DBB-4925-AFAE-F39B76C3972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TextBox 4"/>
          <p:cNvSpPr txBox="1"/>
          <p:nvPr/>
        </p:nvSpPr>
        <p:spPr>
          <a:xfrm>
            <a:off x="15546237" y="9609513"/>
            <a:ext cx="247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Renewable</a:t>
            </a:r>
          </a:p>
        </p:txBody>
      </p:sp>
      <p:sp>
        <p:nvSpPr>
          <p:cNvPr id="18" name="TextBox 5"/>
          <p:cNvSpPr txBox="1"/>
          <p:nvPr/>
        </p:nvSpPr>
        <p:spPr>
          <a:xfrm>
            <a:off x="12544862" y="9580756"/>
            <a:ext cx="247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Recyclable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9600446" y="9609513"/>
            <a:ext cx="247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26" name="Picture 2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396" y="3238499"/>
            <a:ext cx="11310133" cy="569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6" b="29115"/>
          <a:stretch/>
        </p:blipFill>
        <p:spPr bwMode="auto">
          <a:xfrm>
            <a:off x="10896600" y="2916194"/>
            <a:ext cx="10287000" cy="6951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1257300"/>
            <a:ext cx="20237456" cy="1104900"/>
          </a:xfrm>
        </p:spPr>
        <p:txBody>
          <a:bodyPr/>
          <a:lstStyle/>
          <a:p>
            <a:r>
              <a:rPr lang="en-US" dirty="0" smtClean="0"/>
              <a:t>Resin Supply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3000" y="2400300"/>
            <a:ext cx="8703163" cy="8398317"/>
          </a:xfrm>
        </p:spPr>
        <p:txBody>
          <a:bodyPr/>
          <a:lstStyle/>
          <a:p>
            <a:pPr marL="0" indent="0">
              <a:buNone/>
            </a:pPr>
            <a:r>
              <a:rPr lang="en-US" sz="6000" dirty="0" err="1" smtClean="0"/>
              <a:t>PlantBottle</a:t>
            </a:r>
            <a:r>
              <a:rPr lang="en-US" sz="6000" dirty="0" smtClean="0"/>
              <a:t> resin is PET resin. </a:t>
            </a:r>
            <a:r>
              <a:rPr lang="en-US" sz="3200" dirty="0" smtClean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The only difference is that the MEG is sourced from plants as opposed to oil.  MEG is 30% of PET by weight.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The only implications for production are:</a:t>
            </a:r>
            <a:endParaRPr lang="en-US" sz="3200" dirty="0"/>
          </a:p>
          <a:p>
            <a:r>
              <a:rPr lang="en-US" sz="3200" dirty="0" smtClean="0"/>
              <a:t>Small additional </a:t>
            </a:r>
            <a:r>
              <a:rPr lang="en-US" sz="3200" dirty="0"/>
              <a:t>capital </a:t>
            </a:r>
            <a:r>
              <a:rPr lang="en-US" sz="3200" dirty="0" smtClean="0"/>
              <a:t>costs </a:t>
            </a:r>
            <a:r>
              <a:rPr lang="en-US" sz="3200" dirty="0"/>
              <a:t>making sure PB resin is in different silo than traditional resin.</a:t>
            </a:r>
          </a:p>
          <a:p>
            <a:r>
              <a:rPr lang="en-US" sz="3200" dirty="0" smtClean="0"/>
              <a:t>Line test only necessary if PB resin supplier is new supplier</a:t>
            </a:r>
            <a:endParaRPr lang="en-US" sz="3200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technical guidance</a:t>
            </a:r>
            <a:endParaRPr lang="en-US" sz="2800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</p:spPr>
        <p:txBody>
          <a:bodyPr/>
          <a:lstStyle/>
          <a:p>
            <a:fld id="{4094A032-2DBB-4925-AFAE-F39B76C3972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4"/>
          <a:srcRect l="31236" t="20364" r="54281" b="47155"/>
          <a:stretch/>
        </p:blipFill>
        <p:spPr bwMode="auto">
          <a:xfrm>
            <a:off x="10287000" y="8343900"/>
            <a:ext cx="776865" cy="1210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50" y="4961754"/>
            <a:ext cx="583650" cy="101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350" y="3637778"/>
            <a:ext cx="583650" cy="101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350" y="6972300"/>
            <a:ext cx="583650" cy="101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10195935" y="6210300"/>
            <a:ext cx="10879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6" name="Picture 1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6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6800" y="1257300"/>
            <a:ext cx="20237456" cy="1104900"/>
          </a:xfrm>
        </p:spPr>
        <p:txBody>
          <a:bodyPr/>
          <a:lstStyle/>
          <a:p>
            <a:r>
              <a:rPr lang="en-US" dirty="0" smtClean="0"/>
              <a:t>Resin Cost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43000" y="2400300"/>
            <a:ext cx="8703163" cy="839831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Global </a:t>
            </a:r>
            <a:r>
              <a:rPr lang="en-US" sz="3200" dirty="0"/>
              <a:t>procurement targets for </a:t>
            </a:r>
            <a:r>
              <a:rPr lang="en-US" sz="3200" dirty="0" err="1"/>
              <a:t>PlantBottle</a:t>
            </a:r>
            <a:r>
              <a:rPr lang="en-US" sz="3200" dirty="0"/>
              <a:t>™ have been met or beat every year since introduction: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2400" dirty="0"/>
              <a:t>2010 Target: 15-20%  (14.5% Achieved)</a:t>
            </a:r>
          </a:p>
          <a:p>
            <a:r>
              <a:rPr lang="en-US" sz="2400" dirty="0"/>
              <a:t>2011 Target: 10-15%  (6.5% Achieved)</a:t>
            </a:r>
          </a:p>
          <a:p>
            <a:r>
              <a:rPr lang="en-US" sz="2400" dirty="0"/>
              <a:t>2012 Target: 10-15%  (14% Achieved)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3200" dirty="0"/>
              <a:t>Market conditions look very favorable for </a:t>
            </a:r>
            <a:r>
              <a:rPr lang="en-US" sz="3200" dirty="0" err="1" smtClean="0"/>
              <a:t>PlantBottle</a:t>
            </a:r>
            <a:r>
              <a:rPr lang="en-US" sz="3200" dirty="0" smtClean="0"/>
              <a:t> </a:t>
            </a:r>
            <a:r>
              <a:rPr lang="en-US" sz="3200" dirty="0"/>
              <a:t>program over next couple years with traditional MEG prices increasing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3200" dirty="0"/>
              <a:t>Global average on-cost for </a:t>
            </a:r>
            <a:r>
              <a:rPr lang="en-US" sz="3200" dirty="0" err="1" smtClean="0"/>
              <a:t>PlantBottle</a:t>
            </a:r>
            <a:r>
              <a:rPr lang="en-US" sz="3200" dirty="0" smtClean="0"/>
              <a:t> </a:t>
            </a:r>
            <a:r>
              <a:rPr lang="en-US" sz="3200" dirty="0"/>
              <a:t>expected to drop to 7% in </a:t>
            </a:r>
            <a:r>
              <a:rPr lang="en-US" sz="3200" dirty="0" smtClean="0"/>
              <a:t>2013.</a:t>
            </a:r>
            <a:endParaRPr lang="en-US" sz="3200" dirty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3200" dirty="0" smtClean="0"/>
              <a:t>Water </a:t>
            </a:r>
            <a:r>
              <a:rPr lang="en-US" sz="3200" dirty="0"/>
              <a:t>packaging requires less resin than other categories.  </a:t>
            </a:r>
            <a:r>
              <a:rPr lang="en-US" sz="3200" dirty="0" err="1"/>
              <a:t>Oncost</a:t>
            </a:r>
            <a:r>
              <a:rPr lang="en-US" sz="3200" dirty="0"/>
              <a:t> for </a:t>
            </a:r>
            <a:r>
              <a:rPr lang="en-US" sz="3200" dirty="0" err="1"/>
              <a:t>PlantBottle</a:t>
            </a:r>
            <a:r>
              <a:rPr lang="en-US" sz="3200" dirty="0"/>
              <a:t> is below TCCC average of $0.03 to $0.04 per unit </a:t>
            </a:r>
            <a:r>
              <a:rPr lang="en-US" sz="3200" dirty="0" smtClean="0"/>
              <a:t>case.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technical guidance</a:t>
            </a:r>
            <a:endParaRPr lang="en-US" sz="2800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</p:spPr>
        <p:txBody>
          <a:bodyPr/>
          <a:lstStyle/>
          <a:p>
            <a:fld id="{4094A032-2DBB-4925-AFAE-F39B76C3972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928" y="952500"/>
            <a:ext cx="8169272" cy="1066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0" name="Picture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3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335" y="1333500"/>
            <a:ext cx="8216465" cy="1048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ontent Placeholder 6"/>
          <p:cNvSpPr txBox="1">
            <a:spLocks noGrp="1"/>
          </p:cNvSpPr>
          <p:nvPr>
            <p:ph sz="half" idx="2"/>
          </p:nvPr>
        </p:nvSpPr>
        <p:spPr>
          <a:xfrm>
            <a:off x="838200" y="2552700"/>
            <a:ext cx="13639800" cy="8153400"/>
          </a:xfrm>
          <a:prstGeom prst="rect">
            <a:avLst/>
          </a:prstGeom>
        </p:spPr>
        <p:txBody>
          <a:bodyPr vert="horz" lIns="81623" tIns="40811" rIns="81623" bIns="40811" rtlCol="0">
            <a:noAutofit/>
          </a:bodyPr>
          <a:lstStyle>
            <a:lvl1pPr marL="228600" indent="-2286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1pPr>
            <a:lvl2pPr marL="800100" indent="-3429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36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1668463" indent="-411163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tabLst>
                <a:tab pos="1600200" algn="l"/>
              </a:tabLst>
              <a:defRPr sz="28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346699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445756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544813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3870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27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41984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800" b="1" dirty="0" smtClean="0"/>
              <a:t>PlantBottle</a:t>
            </a:r>
            <a:r>
              <a:rPr lang="en-US" sz="2800" dirty="0" smtClean="0"/>
              <a:t> </a:t>
            </a:r>
            <a:r>
              <a:rPr lang="en-US" sz="2800" dirty="0"/>
              <a:t>is </a:t>
            </a:r>
            <a:r>
              <a:rPr lang="en-US" sz="2800" dirty="0" smtClean="0"/>
              <a:t>a vital initiative to advance our KO Water Brand ambition. </a:t>
            </a:r>
          </a:p>
          <a:p>
            <a:pPr marL="0" indent="0">
              <a:buNone/>
            </a:pPr>
            <a:r>
              <a:rPr lang="en-US" sz="2800" dirty="0" smtClean="0"/>
              <a:t>It is </a:t>
            </a:r>
            <a:r>
              <a:rPr lang="en-US" sz="2800" dirty="0"/>
              <a:t>the first ever recyclable PET </a:t>
            </a:r>
            <a:r>
              <a:rPr lang="en-US" sz="2800" dirty="0" smtClean="0"/>
              <a:t>plastic bottle </a:t>
            </a:r>
            <a:r>
              <a:rPr lang="en-US" sz="2800" dirty="0"/>
              <a:t>made partially from plants. </a:t>
            </a:r>
            <a:r>
              <a:rPr lang="en-US" sz="2800" dirty="0" smtClean="0"/>
              <a:t>In launched markets, </a:t>
            </a:r>
            <a:r>
              <a:rPr lang="en-US" sz="2800" dirty="0" err="1" smtClean="0"/>
              <a:t>PlantBottle</a:t>
            </a:r>
            <a:r>
              <a:rPr lang="en-US" sz="2800" dirty="0" smtClean="0"/>
              <a:t> has </a:t>
            </a:r>
            <a:r>
              <a:rPr lang="en-US" sz="2800" dirty="0"/>
              <a:t>driven sales, brand preference, and customer engagement. </a:t>
            </a:r>
            <a:r>
              <a:rPr lang="en-US" sz="2800" dirty="0" smtClean="0"/>
              <a:t>All while making a real social impact by reducing environmental footprint and </a:t>
            </a:r>
            <a:r>
              <a:rPr lang="en-US" sz="2800" dirty="0"/>
              <a:t>empowering </a:t>
            </a:r>
            <a:r>
              <a:rPr lang="en-US" sz="2800" dirty="0" smtClean="0"/>
              <a:t>people to </a:t>
            </a:r>
            <a:r>
              <a:rPr lang="en-US" sz="2800" dirty="0"/>
              <a:t>make </a:t>
            </a:r>
            <a:r>
              <a:rPr lang="en-US" sz="2800" dirty="0" smtClean="0"/>
              <a:t>better </a:t>
            </a:r>
            <a:r>
              <a:rPr lang="en-US" sz="2800" dirty="0"/>
              <a:t>sustainable choices.  </a:t>
            </a:r>
            <a:endParaRPr lang="en-US" sz="600" dirty="0"/>
          </a:p>
          <a:p>
            <a:pPr marL="0" indent="0">
              <a:buNone/>
            </a:pPr>
            <a:endParaRPr lang="en-US" sz="300" dirty="0" smtClean="0"/>
          </a:p>
          <a:p>
            <a:pPr marL="0" indent="0">
              <a:buNone/>
            </a:pPr>
            <a:r>
              <a:rPr lang="en-US" sz="2800" dirty="0" smtClean="0"/>
              <a:t>This </a:t>
            </a:r>
            <a:r>
              <a:rPr lang="en-US" sz="2800" dirty="0"/>
              <a:t>document provides essential information &amp; guidance to successfully launch </a:t>
            </a:r>
            <a:r>
              <a:rPr lang="en-US" sz="2800" dirty="0" err="1" smtClean="0"/>
              <a:t>Plantbottle</a:t>
            </a:r>
            <a:r>
              <a:rPr lang="en-US" sz="2800" dirty="0" smtClean="0"/>
              <a:t> </a:t>
            </a:r>
            <a:r>
              <a:rPr lang="en-US" sz="2800" dirty="0"/>
              <a:t>if your market.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PlantBottle™ Toolkit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4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Franchise </a:t>
            </a:r>
            <a:r>
              <a:rPr lang="en-US" dirty="0" smtClean="0"/>
              <a:t>Launch </a:t>
            </a:r>
            <a:r>
              <a:rPr lang="en-US" dirty="0"/>
              <a:t>C</a:t>
            </a:r>
            <a:r>
              <a:rPr lang="en-US" dirty="0" smtClean="0"/>
              <a:t>ommitment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203" y="7353299"/>
            <a:ext cx="6443597" cy="41081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technical guidance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18286" y="2705100"/>
            <a:ext cx="9220200" cy="8398317"/>
          </a:xfrm>
          <a:prstGeom prst="rect">
            <a:avLst/>
          </a:prstGeom>
        </p:spPr>
        <p:txBody>
          <a:bodyPr vert="horz" lIns="198114" tIns="99057" rIns="198114" bIns="99057" rtlCol="0">
            <a:noAutofit/>
          </a:bodyPr>
          <a:lstStyle>
            <a:lvl1pPr marL="228600" indent="-2286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1pPr>
            <a:lvl2pPr marL="800100" indent="-3429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36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1668463" indent="-411163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tabLst>
                <a:tab pos="1600200" algn="l"/>
              </a:tabLst>
              <a:defRPr sz="28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346699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445756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544813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3870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27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41984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 smtClean="0"/>
              <a:t>PlantBottle</a:t>
            </a:r>
            <a:r>
              <a:rPr lang="en-US" sz="3200" dirty="0" smtClean="0"/>
              <a:t> </a:t>
            </a:r>
            <a:r>
              <a:rPr lang="en-US" sz="3200" dirty="0"/>
              <a:t>currently has a </a:t>
            </a:r>
            <a:r>
              <a:rPr lang="en-US" sz="3200" dirty="0" smtClean="0"/>
              <a:t>small resin </a:t>
            </a:r>
            <a:r>
              <a:rPr lang="en-US" sz="3200" dirty="0"/>
              <a:t>upcharge due to </a:t>
            </a:r>
            <a:r>
              <a:rPr lang="en-US" sz="3200" dirty="0" err="1"/>
              <a:t>unoptimized</a:t>
            </a:r>
            <a:r>
              <a:rPr lang="en-US" sz="3200" dirty="0"/>
              <a:t> supply </a:t>
            </a:r>
            <a:r>
              <a:rPr lang="en-US" sz="3200" dirty="0" smtClean="0"/>
              <a:t>chain. Long </a:t>
            </a:r>
            <a:r>
              <a:rPr lang="en-US" sz="3200" dirty="0"/>
              <a:t>term, </a:t>
            </a:r>
            <a:r>
              <a:rPr lang="en-US" sz="3200" dirty="0" err="1" smtClean="0"/>
              <a:t>PlantBottle</a:t>
            </a:r>
            <a:r>
              <a:rPr lang="en-US" sz="3200" dirty="0" smtClean="0"/>
              <a:t> </a:t>
            </a:r>
            <a:r>
              <a:rPr lang="en-US" sz="3200" dirty="0"/>
              <a:t>resin will be at parity or better than traditional </a:t>
            </a:r>
            <a:r>
              <a:rPr lang="en-US" sz="3200" dirty="0" smtClean="0"/>
              <a:t>oil-based resin</a:t>
            </a:r>
            <a:r>
              <a:rPr lang="en-US" sz="3200" dirty="0"/>
              <a:t>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/>
              <a:t>B</a:t>
            </a:r>
            <a:r>
              <a:rPr lang="en-US" sz="3200" dirty="0" smtClean="0"/>
              <a:t>e </a:t>
            </a:r>
            <a:r>
              <a:rPr lang="en-US" sz="3200" dirty="0"/>
              <a:t>creative about offsetting the </a:t>
            </a:r>
            <a:r>
              <a:rPr lang="en-US" sz="3200" dirty="0" smtClean="0"/>
              <a:t>upcharge in short term.  Pair with savings like:</a:t>
            </a:r>
          </a:p>
          <a:p>
            <a:r>
              <a:rPr lang="en-US" sz="3200" dirty="0"/>
              <a:t>S</a:t>
            </a:r>
            <a:r>
              <a:rPr lang="en-US" sz="3200" dirty="0" smtClean="0"/>
              <a:t>upply </a:t>
            </a:r>
            <a:r>
              <a:rPr lang="en-US" sz="3200" dirty="0"/>
              <a:t>chain </a:t>
            </a:r>
            <a:r>
              <a:rPr lang="en-US" sz="3200" dirty="0" smtClean="0"/>
              <a:t>optimization (Dasani)</a:t>
            </a:r>
          </a:p>
          <a:p>
            <a:r>
              <a:rPr lang="en-US" sz="3200" dirty="0" err="1" smtClean="0"/>
              <a:t>Ecoflex</a:t>
            </a:r>
            <a:r>
              <a:rPr lang="en-US" sz="3200" dirty="0" smtClean="0"/>
              <a:t> </a:t>
            </a:r>
            <a:r>
              <a:rPr lang="en-US" sz="3200" dirty="0" err="1" smtClean="0"/>
              <a:t>lightweighting</a:t>
            </a:r>
            <a:r>
              <a:rPr lang="en-US" sz="3200" dirty="0" smtClean="0"/>
              <a:t> (</a:t>
            </a:r>
            <a:r>
              <a:rPr lang="en-US" sz="3200" dirty="0" err="1" smtClean="0"/>
              <a:t>iLOHAS</a:t>
            </a:r>
            <a:r>
              <a:rPr lang="en-US" sz="3200" dirty="0" smtClean="0"/>
              <a:t>, </a:t>
            </a:r>
            <a:r>
              <a:rPr lang="en-US" sz="3200" dirty="0" err="1" smtClean="0"/>
              <a:t>Ciel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Tax and regulatory breaks (</a:t>
            </a:r>
            <a:r>
              <a:rPr lang="en-US" sz="3200" dirty="0" err="1" smtClean="0"/>
              <a:t>Bonaqua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Retailer stocking fee breaks (</a:t>
            </a:r>
            <a:r>
              <a:rPr lang="en-US" sz="3200" dirty="0" err="1" smtClean="0"/>
              <a:t>Vio</a:t>
            </a:r>
            <a:r>
              <a:rPr lang="en-US" sz="3200" dirty="0" smtClean="0"/>
              <a:t>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As the up charge is likely to be short-term, it’s important to present PlantBottle within the broader Brand strategic framework and innovation pipeline.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203" y="2247900"/>
            <a:ext cx="6441452" cy="479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2" name="Picture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of Resin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143000" y="2307783"/>
            <a:ext cx="18745200" cy="839831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The current generation of </a:t>
            </a:r>
            <a:r>
              <a:rPr lang="en-US" sz="3200" dirty="0" err="1" smtClean="0"/>
              <a:t>PlantBottle</a:t>
            </a:r>
            <a:r>
              <a:rPr lang="en-US" sz="3200" dirty="0" smtClean="0"/>
              <a:t> is just the beginning of the pipeline.  Total decoupling from oil on a commercial scale is achievable within the decade:</a:t>
            </a:r>
            <a:endParaRPr lang="en-US" sz="32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t</a:t>
            </a:r>
            <a:r>
              <a:rPr lang="en-US" sz="2800" dirty="0" smtClean="0"/>
              <a:t>echnical guidance</a:t>
            </a:r>
            <a:endParaRPr lang="en-US" sz="2800" dirty="0"/>
          </a:p>
        </p:txBody>
      </p:sp>
      <p:sp>
        <p:nvSpPr>
          <p:cNvPr id="17" name="Slide Number Placeholder 23"/>
          <p:cNvSpPr>
            <a:spLocks noGrp="1"/>
          </p:cNvSpPr>
          <p:nvPr>
            <p:ph type="sldNum" sz="quarter" idx="4"/>
          </p:nvPr>
        </p:nvSpPr>
        <p:spPr>
          <a:xfrm>
            <a:off x="15595600" y="12382500"/>
            <a:ext cx="4978400" cy="709965"/>
          </a:xfrm>
        </p:spPr>
        <p:txBody>
          <a:bodyPr/>
          <a:lstStyle/>
          <a:p>
            <a:fld id="{4094A032-2DBB-4925-AFAE-F39B76C3972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38400" y="8842714"/>
            <a:ext cx="55251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PlantBottle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 1.0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Commercial viable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oday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30% plant-based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Sourced from industrial grown sugarcane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86800" y="8860240"/>
            <a:ext cx="552519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Biomass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Produced today, commercial viable in 2014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30% plant-based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Sourced from plant waste, like corn or rice husks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935200" y="8860240"/>
            <a:ext cx="552519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PlantBottle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2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.0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Produced today, commercial viable by 2017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100% plant-based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  <a:cs typeface="Arial" pitchFamily="34" charset="0"/>
              </a:rPr>
              <a:t>Sourced from a wide variety of plant waste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8" name="Picture 1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84" y="3695700"/>
            <a:ext cx="13867494" cy="50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077" y="1218318"/>
            <a:ext cx="14420523" cy="2858382"/>
          </a:xfrm>
        </p:spPr>
        <p:txBody>
          <a:bodyPr/>
          <a:lstStyle/>
          <a:p>
            <a:pPr algn="l"/>
            <a:r>
              <a:rPr lang="en-US" sz="5400" b="0" cap="none" dirty="0"/>
              <a:t>4</a:t>
            </a:r>
            <a:r>
              <a:rPr lang="en-US" sz="5400" b="0" cap="none" dirty="0" smtClean="0">
                <a:solidFill>
                  <a:schemeClr val="bg1"/>
                </a:solidFill>
              </a:rPr>
              <a:t>. PlantBottle™ Activation</a:t>
            </a:r>
            <a:endParaRPr lang="en-US" sz="5400" b="0" cap="none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3111505"/>
            <a:ext cx="19126200" cy="8800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 smtClean="0"/>
              <a:t>PlantBottle</a:t>
            </a:r>
            <a:r>
              <a:rPr lang="en-US" sz="3200" dirty="0" smtClean="0"/>
              <a:t> has proven to drive value, volume, brand health and authorizations when executed properly.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Key activation steps include:</a:t>
            </a:r>
            <a:endParaRPr lang="en-US" sz="3200" dirty="0"/>
          </a:p>
          <a:p>
            <a:r>
              <a:rPr lang="en-US" sz="3200" dirty="0"/>
              <a:t>I</a:t>
            </a:r>
            <a:r>
              <a:rPr lang="en-US" sz="3200" dirty="0" smtClean="0"/>
              <a:t>ntegrate </a:t>
            </a:r>
            <a:r>
              <a:rPr lang="en-US" sz="3200" dirty="0" err="1" smtClean="0"/>
              <a:t>PlantBottle</a:t>
            </a:r>
            <a:r>
              <a:rPr lang="en-US" sz="3200" dirty="0" smtClean="0"/>
              <a:t> into brand story</a:t>
            </a:r>
          </a:p>
          <a:p>
            <a:pPr marL="457200" indent="-457200">
              <a:buFont typeface="+mj-lt"/>
              <a:buAutoNum type="arabicPeriod"/>
            </a:pPr>
            <a:endParaRPr lang="en-US" sz="3200" dirty="0" smtClean="0"/>
          </a:p>
          <a:p>
            <a:r>
              <a:rPr lang="en-US" sz="3200" dirty="0" smtClean="0"/>
              <a:t>OWNED: Be bold on pack</a:t>
            </a:r>
          </a:p>
          <a:p>
            <a:r>
              <a:rPr lang="en-US" sz="3200" dirty="0" smtClean="0"/>
              <a:t>EARNED: Engage key stakeholders including local NGOs and media</a:t>
            </a:r>
          </a:p>
          <a:p>
            <a:r>
              <a:rPr lang="en-US" sz="3200" dirty="0" smtClean="0"/>
              <a:t>SHARED: Partner with customers, they see value in proposition</a:t>
            </a:r>
          </a:p>
          <a:p>
            <a:r>
              <a:rPr lang="en-US" sz="3200" dirty="0" smtClean="0"/>
              <a:t>PAID: Devote DME and message appropriately</a:t>
            </a:r>
          </a:p>
          <a:p>
            <a:endParaRPr lang="en-US" sz="3200" dirty="0" smtClean="0"/>
          </a:p>
          <a:p>
            <a:r>
              <a:rPr lang="en-US" sz="3200" dirty="0" smtClean="0"/>
              <a:t>Educate the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9" name="Picture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48200" y="4927818"/>
            <a:ext cx="4571087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23825" lvl="1" algn="r" defTabSz="1981139">
              <a:spcBef>
                <a:spcPct val="20000"/>
              </a:spcBef>
            </a:pP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Through PlantBottle</a:t>
            </a:r>
            <a:r>
              <a:rPr lang="en-US" sz="2800" dirty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™ </a:t>
            </a: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KO Water is driving positive transformation in the world</a:t>
            </a:r>
            <a:endParaRPr lang="en-US" sz="2800" dirty="0">
              <a:solidFill>
                <a:srgbClr val="1F497D">
                  <a:lumMod val="75000"/>
                </a:srgbClr>
              </a:solidFill>
              <a:latin typeface="Arial Rounded MT Bold" pitchFamily="34" charset="0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7800" y="9155328"/>
            <a:ext cx="5380584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23825" lvl="1" algn="r" defTabSz="1981139">
              <a:spcBef>
                <a:spcPct val="20000"/>
              </a:spcBef>
            </a:pP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Perceptions of Plant material reinforces belief </a:t>
            </a:r>
            <a:r>
              <a:rPr lang="en-US" sz="2800" dirty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of </a:t>
            </a: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natural or purity </a:t>
            </a:r>
            <a:r>
              <a:rPr lang="en-US" sz="2800" dirty="0" err="1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intrinsics</a:t>
            </a:r>
            <a:endParaRPr lang="en-US" sz="2800" dirty="0">
              <a:solidFill>
                <a:srgbClr val="1F497D">
                  <a:lumMod val="75000"/>
                </a:srgbClr>
              </a:solidFill>
              <a:latin typeface="Arial Rounded MT Bold" pitchFamily="34" charset="0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07000" y="7353300"/>
            <a:ext cx="3352800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23825" lvl="1" algn="l" defTabSz="1981139">
              <a:spcBef>
                <a:spcPct val="20000"/>
              </a:spcBef>
            </a:pP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PlantBottle</a:t>
            </a:r>
            <a:r>
              <a:rPr lang="en-US" sz="2800" dirty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™ helps me realize that </a:t>
            </a: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cs typeface="+mn-cs"/>
              </a:rPr>
              <a:t>I can make a difference</a:t>
            </a:r>
            <a:endParaRPr lang="en-US" sz="2800" dirty="0">
              <a:solidFill>
                <a:srgbClr val="1F497D">
                  <a:lumMod val="75000"/>
                </a:srgbClr>
              </a:solidFill>
              <a:latin typeface="Arial Rounded MT Bold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into the Brand story – e.g. Water Human Potential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5586" y="2362816"/>
            <a:ext cx="4190214" cy="8800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spc="-152" dirty="0">
                <a:solidFill>
                  <a:srgbClr val="002060"/>
                </a:solidFill>
              </a:rPr>
              <a:t>Critical to a successful activation is using PlantBottle to advance the overall Brand strategy.  </a:t>
            </a:r>
          </a:p>
          <a:p>
            <a:pPr marL="0" indent="0">
              <a:buNone/>
            </a:pPr>
            <a:r>
              <a:rPr lang="en-GB" sz="2800" spc="-152" dirty="0">
                <a:solidFill>
                  <a:srgbClr val="002060"/>
                </a:solidFill>
              </a:rPr>
              <a:t>The global Brand vision is Water Human Potential. This means that </a:t>
            </a:r>
            <a:r>
              <a:rPr lang="en-GB" sz="2800" spc="-152" dirty="0" smtClean="0">
                <a:solidFill>
                  <a:srgbClr val="002060"/>
                </a:solidFill>
              </a:rPr>
              <a:t>we help people </a:t>
            </a:r>
            <a:r>
              <a:rPr lang="en-GB" sz="2800" spc="-152" dirty="0">
                <a:solidFill>
                  <a:srgbClr val="002060"/>
                </a:solidFill>
              </a:rPr>
              <a:t>recognize &amp; realize their untapped potential.  </a:t>
            </a:r>
          </a:p>
          <a:p>
            <a:pPr marL="0" indent="0">
              <a:buNone/>
            </a:pPr>
            <a:r>
              <a:rPr lang="en-GB" sz="2800" spc="-152" dirty="0">
                <a:solidFill>
                  <a:srgbClr val="002060"/>
                </a:solidFill>
              </a:rPr>
              <a:t>PlantBottle can be activated in a variety of ways to help advance the Brand story.  It is important to understand the category realities and Brand context and integrate the PlantBottle story accordingly.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75089" y="2383341"/>
            <a:ext cx="15130889" cy="12742359"/>
            <a:chOff x="8489689" y="2476500"/>
            <a:chExt cx="15130889" cy="12742359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0400" y="2476500"/>
              <a:ext cx="10282392" cy="1368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ardrop 13"/>
            <p:cNvSpPr/>
            <p:nvPr/>
          </p:nvSpPr>
          <p:spPr>
            <a:xfrm rot="5400000">
              <a:off x="12491858" y="3559796"/>
              <a:ext cx="3669318" cy="4570165"/>
            </a:xfrm>
            <a:prstGeom prst="teardrop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1669" tIns="140835" rIns="281669" bIns="140835" anchor="ctr"/>
            <a:lstStyle/>
            <a:p>
              <a:pPr>
                <a:defRPr/>
              </a:pPr>
              <a:endParaRPr lang="en-US" sz="4400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9982200" y="8360859"/>
              <a:ext cx="3045156" cy="88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281669" tIns="140835" rIns="281669" bIns="140835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800" dirty="0" smtClean="0">
                  <a:solidFill>
                    <a:srgbClr val="002060"/>
                  </a:solidFill>
                  <a:latin typeface="Arial Rounded MT Bold" pitchFamily="34" charset="0"/>
                </a:rPr>
                <a:t>Product Role</a:t>
              </a:r>
            </a:p>
            <a:p>
              <a:pPr>
                <a:lnSpc>
                  <a:spcPct val="70000"/>
                </a:lnSpc>
              </a:pPr>
              <a:r>
                <a:rPr lang="en-US" sz="2800" dirty="0" smtClean="0">
                  <a:solidFill>
                    <a:srgbClr val="002060"/>
                  </a:solidFill>
                  <a:latin typeface="Arial Rounded MT Bold" pitchFamily="34" charset="0"/>
                </a:rPr>
                <a:t>ME</a:t>
              </a:r>
              <a:endParaRPr lang="en-US" sz="2800" dirty="0">
                <a:solidFill>
                  <a:srgbClr val="002060"/>
                </a:solidFill>
                <a:latin typeface="Arial Rounded MT Bold" pitchFamily="34" charset="0"/>
              </a:endParaRPr>
            </a:p>
          </p:txBody>
        </p:sp>
        <p:sp>
          <p:nvSpPr>
            <p:cNvPr id="16" name="Teardrop 15"/>
            <p:cNvSpPr/>
            <p:nvPr/>
          </p:nvSpPr>
          <p:spPr>
            <a:xfrm rot="16200000" flipH="1">
              <a:off x="17163222" y="6680144"/>
              <a:ext cx="2622006" cy="3268050"/>
            </a:xfrm>
            <a:prstGeom prst="teardrop">
              <a:avLst/>
            </a:prstGeom>
            <a:solidFill>
              <a:srgbClr val="F94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1669" tIns="140835" rIns="281669" bIns="140835"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ardrop 16"/>
            <p:cNvSpPr/>
            <p:nvPr/>
          </p:nvSpPr>
          <p:spPr>
            <a:xfrm rot="10800000" flipH="1">
              <a:off x="13470436" y="8910853"/>
              <a:ext cx="3035944" cy="2437517"/>
            </a:xfrm>
            <a:prstGeom prst="teardrop">
              <a:avLst/>
            </a:prstGeom>
            <a:solidFill>
              <a:srgbClr val="008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1669" tIns="140835" rIns="281669" bIns="140835"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307599" y="9182100"/>
              <a:ext cx="3075401" cy="2007969"/>
            </a:xfrm>
            <a:prstGeom prst="rect">
              <a:avLst/>
            </a:prstGeom>
            <a:noFill/>
          </p:spPr>
          <p:txBody>
            <a:bodyPr lIns="281669" tIns="140835" rIns="281669" bIns="140835">
              <a:spAutoFit/>
            </a:bodyPr>
            <a:lstStyle/>
            <a:p>
              <a:pPr algn="r">
                <a:lnSpc>
                  <a:spcPct val="70000"/>
                </a:lnSpc>
                <a:defRPr/>
              </a:pPr>
              <a:r>
                <a:rPr lang="en-US" sz="3200" dirty="0">
                  <a:solidFill>
                    <a:prstClr val="white"/>
                  </a:solidFill>
                  <a:latin typeface="Arial Rounded MT Bold" pitchFamily="34" charset="0"/>
                </a:rPr>
                <a:t>KO Water enables physical </a:t>
              </a:r>
              <a:r>
                <a:rPr lang="en-US" sz="3200" dirty="0" smtClean="0">
                  <a:solidFill>
                    <a:prstClr val="white"/>
                  </a:solidFill>
                  <a:latin typeface="Arial Rounded MT Bold" pitchFamily="34" charset="0"/>
                </a:rPr>
                <a:t> vitality - rehydrated </a:t>
              </a:r>
              <a:endParaRPr lang="en-US" sz="3200" dirty="0">
                <a:solidFill>
                  <a:prstClr val="white"/>
                </a:solidFill>
                <a:latin typeface="Arial Rounded MT Bold" pitchFamily="34" charset="0"/>
              </a:endParaRPr>
            </a:p>
          </p:txBody>
        </p:sp>
        <p:pic>
          <p:nvPicPr>
            <p:cNvPr id="19" name="Picture 15" descr="sticla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028637" y="11232736"/>
              <a:ext cx="1701336" cy="3986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1790640" y="5049647"/>
              <a:ext cx="4718712" cy="2611211"/>
            </a:xfrm>
            <a:prstGeom prst="rect">
              <a:avLst/>
            </a:prstGeom>
            <a:noFill/>
          </p:spPr>
          <p:txBody>
            <a:bodyPr lIns="281669" tIns="140835" rIns="281669" bIns="140835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sz="3600" dirty="0">
                  <a:solidFill>
                    <a:prstClr val="white"/>
                  </a:solidFill>
                  <a:latin typeface="Arial Rounded MT Bold" pitchFamily="34" charset="0"/>
                </a:rPr>
                <a:t>KO Water enables </a:t>
              </a:r>
              <a:r>
                <a:rPr lang="en-US" sz="3600" dirty="0" smtClean="0">
                  <a:solidFill>
                    <a:prstClr val="white"/>
                  </a:solidFill>
                  <a:latin typeface="Arial Rounded MT Bold" pitchFamily="34" charset="0"/>
                </a:rPr>
                <a:t>cultural vitality - be </a:t>
              </a:r>
              <a:r>
                <a:rPr lang="en-US" sz="3600" dirty="0">
                  <a:solidFill>
                    <a:prstClr val="white"/>
                  </a:solidFill>
                  <a:latin typeface="Arial Rounded MT Bold" pitchFamily="34" charset="0"/>
                </a:rPr>
                <a:t>an agent of positive transformation</a:t>
              </a:r>
            </a:p>
            <a:p>
              <a:pPr algn="r">
                <a:lnSpc>
                  <a:spcPct val="70000"/>
                </a:lnSpc>
              </a:pPr>
              <a:endParaRPr lang="en-US" sz="3600" dirty="0">
                <a:solidFill>
                  <a:prstClr val="white"/>
                </a:solidFill>
                <a:latin typeface="Arial Rounded MT Bold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6840200" y="7429500"/>
              <a:ext cx="3268050" cy="2352679"/>
            </a:xfrm>
            <a:prstGeom prst="rect">
              <a:avLst/>
            </a:prstGeom>
          </p:spPr>
          <p:txBody>
            <a:bodyPr wrap="square" lIns="281669" tIns="140835" rIns="281669" bIns="140835">
              <a:spAutoFit/>
            </a:bodyPr>
            <a:lstStyle/>
            <a:p>
              <a:pPr algn="l">
                <a:lnSpc>
                  <a:spcPct val="70000"/>
                </a:lnSpc>
                <a:defRPr/>
              </a:pPr>
              <a:r>
                <a:rPr lang="en-US" sz="3200" dirty="0">
                  <a:latin typeface="Arial Rounded MT Bold" pitchFamily="34" charset="0"/>
                </a:rPr>
                <a:t>KO </a:t>
              </a:r>
              <a:r>
                <a:rPr lang="en-US" sz="3200" dirty="0" smtClean="0">
                  <a:latin typeface="Arial Rounded MT Bold" pitchFamily="34" charset="0"/>
                </a:rPr>
                <a:t>Water enables emotional vitality – realize my potential</a:t>
              </a:r>
              <a:endParaRPr lang="en-US" sz="3200" dirty="0">
                <a:latin typeface="Arial Rounded MT Bold" pitchFamily="34" charset="0"/>
              </a:endParaRPr>
            </a:p>
          </p:txBody>
        </p:sp>
        <p:sp>
          <p:nvSpPr>
            <p:cNvPr id="26" name="TextBox 10"/>
            <p:cNvSpPr txBox="1">
              <a:spLocks noChangeArrowheads="1"/>
            </p:cNvSpPr>
            <p:nvPr/>
          </p:nvSpPr>
          <p:spPr bwMode="auto">
            <a:xfrm>
              <a:off x="20575422" y="6417687"/>
              <a:ext cx="3045156" cy="88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281669" tIns="140835" rIns="281669" bIns="140835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800" dirty="0" smtClean="0">
                  <a:solidFill>
                    <a:srgbClr val="002060"/>
                  </a:solidFill>
                  <a:latin typeface="Arial Rounded MT Bold" pitchFamily="34" charset="0"/>
                </a:rPr>
                <a:t>Brand Role</a:t>
              </a:r>
            </a:p>
            <a:p>
              <a:pPr>
                <a:lnSpc>
                  <a:spcPct val="70000"/>
                </a:lnSpc>
              </a:pPr>
              <a:r>
                <a:rPr lang="en-US" sz="2800" dirty="0" smtClean="0">
                  <a:solidFill>
                    <a:srgbClr val="002060"/>
                  </a:solidFill>
                  <a:latin typeface="Arial Rounded MT Bold" pitchFamily="34" charset="0"/>
                </a:rPr>
                <a:t>WE</a:t>
              </a:r>
              <a:endParaRPr lang="en-US" sz="2800" dirty="0">
                <a:solidFill>
                  <a:srgbClr val="002060"/>
                </a:solidFill>
                <a:latin typeface="Arial Rounded MT Bold" pitchFamily="34" charset="0"/>
              </a:endParaRPr>
            </a:p>
          </p:txBody>
        </p:sp>
        <p:sp>
          <p:nvSpPr>
            <p:cNvPr id="27" name="TextBox 10"/>
            <p:cNvSpPr txBox="1">
              <a:spLocks noChangeArrowheads="1"/>
            </p:cNvSpPr>
            <p:nvPr/>
          </p:nvSpPr>
          <p:spPr bwMode="auto">
            <a:xfrm>
              <a:off x="8489689" y="4161984"/>
              <a:ext cx="3045156" cy="887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281669" tIns="140835" rIns="281669" bIns="140835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800" dirty="0" smtClean="0">
                  <a:solidFill>
                    <a:srgbClr val="002060"/>
                  </a:solidFill>
                  <a:latin typeface="Arial Rounded MT Bold" pitchFamily="34" charset="0"/>
                </a:rPr>
                <a:t>Cultural Role</a:t>
              </a:r>
            </a:p>
            <a:p>
              <a:pPr>
                <a:lnSpc>
                  <a:spcPct val="70000"/>
                </a:lnSpc>
              </a:pPr>
              <a:r>
                <a:rPr lang="en-US" sz="2800" dirty="0" smtClean="0">
                  <a:solidFill>
                    <a:srgbClr val="002060"/>
                  </a:solidFill>
                  <a:latin typeface="Arial Rounded MT Bold" pitchFamily="34" charset="0"/>
                </a:rPr>
                <a:t>WORLD</a:t>
              </a:r>
              <a:endParaRPr lang="en-US" sz="2800" dirty="0">
                <a:solidFill>
                  <a:srgbClr val="002060"/>
                </a:solidFill>
                <a:latin typeface="Arial Rounded MT Bold" pitchFamily="34" charset="0"/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PlantBottle™ activation</a:t>
            </a:r>
            <a:endParaRPr lang="en-US" sz="28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792999" y="9155363"/>
            <a:ext cx="0" cy="176641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754600" y="7441074"/>
            <a:ext cx="0" cy="1766419"/>
          </a:xfrm>
          <a:prstGeom prst="line">
            <a:avLst/>
          </a:prstGeom>
          <a:ln>
            <a:solidFill>
              <a:srgbClr val="FF66CC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372600" y="4974289"/>
            <a:ext cx="0" cy="176641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32" name="Picture 3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6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http://circulador.files.wordpress.com/2009/12/ilohas3.jpg"/>
          <p:cNvPicPr>
            <a:picLocks noChangeAspect="1" noChangeArrowheads="1"/>
          </p:cNvPicPr>
          <p:nvPr/>
        </p:nvPicPr>
        <p:blipFill>
          <a:blip r:embed="rId3" cstate="print"/>
          <a:srcRect l="16495" r="14777" b="6349"/>
          <a:stretch>
            <a:fillRect/>
          </a:stretch>
        </p:blipFill>
        <p:spPr bwMode="auto">
          <a:xfrm>
            <a:off x="3569043" y="6235436"/>
            <a:ext cx="2936826" cy="5198180"/>
          </a:xfrm>
          <a:prstGeom prst="rect">
            <a:avLst/>
          </a:prstGeom>
          <a:noFill/>
        </p:spPr>
      </p:pic>
      <p:pic>
        <p:nvPicPr>
          <p:cNvPr id="27" name="Picture 7" descr="C:\Users\a48642.NA\Desktop\PB\Art\Bottle Shots\Japan\520影なし_0122b_CMYK_350dpi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8" r="22266" b="6351"/>
          <a:stretch/>
        </p:blipFill>
        <p:spPr bwMode="auto">
          <a:xfrm>
            <a:off x="1981200" y="5443911"/>
            <a:ext cx="1934700" cy="598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smtClean="0"/>
              <a:t>PlantBottle™ |  Global Packaged Water                                                                           Confidential – For Internal Use Only   April 2013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8544" y="1295400"/>
            <a:ext cx="20237456" cy="1104900"/>
          </a:xfrm>
        </p:spPr>
        <p:txBody>
          <a:bodyPr/>
          <a:lstStyle/>
          <a:p>
            <a:r>
              <a:rPr lang="en-US" dirty="0" smtClean="0"/>
              <a:t>Fully integrate </a:t>
            </a:r>
            <a:r>
              <a:rPr lang="en-US" dirty="0" err="1" smtClean="0"/>
              <a:t>PlantBottle</a:t>
            </a:r>
            <a:r>
              <a:rPr lang="en-US" dirty="0" smtClean="0"/>
              <a:t> into the Brand story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66800" y="3105886"/>
            <a:ext cx="9423400" cy="880048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1pPr>
            <a:lvl2pPr marL="800100" indent="-3429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36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1668463" indent="-411163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tabLst>
                <a:tab pos="1600200" algn="l"/>
              </a:tabLst>
              <a:defRPr sz="28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346699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445756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544813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3870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27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41984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32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PlantBottle™ activation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4325600" y="3890308"/>
            <a:ext cx="6872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 smtClean="0">
                <a:latin typeface="Arial Rounded MT Bold" pitchFamily="34" charset="0"/>
              </a:rPr>
              <a:t>PlantBottle</a:t>
            </a:r>
            <a:r>
              <a:rPr lang="en-US" sz="2400" dirty="0" smtClean="0">
                <a:latin typeface="Arial Rounded MT Bold" pitchFamily="34" charset="0"/>
              </a:rPr>
              <a:t> technology to reinforce innovative design of product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err="1">
                <a:latin typeface="Arial Rounded MT Bold" pitchFamily="34" charset="0"/>
              </a:rPr>
              <a:t>Golfish</a:t>
            </a:r>
            <a:r>
              <a:rPr lang="en-US" sz="2400" dirty="0">
                <a:latin typeface="Arial Rounded MT Bold" pitchFamily="34" charset="0"/>
              </a:rPr>
              <a:t> </a:t>
            </a:r>
            <a:r>
              <a:rPr lang="en-US" sz="2400" dirty="0" smtClean="0">
                <a:latin typeface="Arial Rounded MT Bold" pitchFamily="34" charset="0"/>
              </a:rPr>
              <a:t>on interior label playfully talks </a:t>
            </a:r>
            <a:r>
              <a:rPr lang="en-US" sz="2400" dirty="0">
                <a:latin typeface="Arial Rounded MT Bold" pitchFamily="34" charset="0"/>
              </a:rPr>
              <a:t>about PB as innovation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smtClean="0">
                <a:latin typeface="Arial Rounded MT Bold" pitchFamily="34" charset="0"/>
              </a:rPr>
              <a:t>No </a:t>
            </a:r>
            <a:r>
              <a:rPr lang="en-US" sz="2400" dirty="0">
                <a:latin typeface="Arial Rounded MT Bold" pitchFamily="34" charset="0"/>
              </a:rPr>
              <a:t>green </a:t>
            </a:r>
            <a:r>
              <a:rPr lang="en-US" sz="2400" dirty="0" smtClean="0">
                <a:latin typeface="Arial Rounded MT Bold" pitchFamily="34" charset="0"/>
              </a:rPr>
              <a:t>closure nor logo nor leaf</a:t>
            </a:r>
            <a:endParaRPr lang="en-US" sz="2400" dirty="0">
              <a:latin typeface="Arial Rounded MT Bold" pitchFamily="34" charset="0"/>
            </a:endParaRP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0" y="6057900"/>
            <a:ext cx="5909474" cy="455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143000" y="2324100"/>
            <a:ext cx="1981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smtClean="0">
                <a:latin typeface="Arial Rounded MT Bold" pitchFamily="34" charset="0"/>
              </a:rPr>
              <a:t>Even within category, different </a:t>
            </a:r>
            <a:r>
              <a:rPr lang="en-US" sz="3200" dirty="0" err="1" smtClean="0">
                <a:latin typeface="Arial Rounded MT Bold" pitchFamily="34" charset="0"/>
              </a:rPr>
              <a:t>intrinsics</a:t>
            </a:r>
            <a:r>
              <a:rPr lang="en-US" sz="3200" dirty="0" smtClean="0">
                <a:latin typeface="Arial Rounded MT Bold" pitchFamily="34" charset="0"/>
              </a:rPr>
              <a:t> of </a:t>
            </a:r>
            <a:r>
              <a:rPr lang="en-US" sz="3200" dirty="0" err="1" smtClean="0">
                <a:latin typeface="Arial Rounded MT Bold" pitchFamily="34" charset="0"/>
              </a:rPr>
              <a:t>PlantBottle</a:t>
            </a:r>
            <a:r>
              <a:rPr lang="en-US" sz="3200" dirty="0" smtClean="0">
                <a:latin typeface="Arial Rounded MT Bold" pitchFamily="34" charset="0"/>
              </a:rPr>
              <a:t> can be used to complement unique brand messages</a:t>
            </a:r>
            <a:endParaRPr lang="en-US" sz="3200" dirty="0">
              <a:latin typeface="Arial Rounded MT Bold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933974"/>
            <a:ext cx="4267200" cy="545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39000" y="3890308"/>
            <a:ext cx="670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rial Rounded MT Bold" pitchFamily="34" charset="0"/>
              </a:rPr>
              <a:t>Smart packaging </a:t>
            </a:r>
            <a:r>
              <a:rPr lang="en-US" sz="2400" dirty="0" smtClean="0">
                <a:latin typeface="Arial Rounded MT Bold" pitchFamily="34" charset="0"/>
              </a:rPr>
              <a:t>to reinforce ‘designed to make a difference’ positioning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>
                <a:latin typeface="Arial Rounded MT Bold" pitchFamily="34" charset="0"/>
              </a:rPr>
              <a:t>Plants </a:t>
            </a:r>
            <a:r>
              <a:rPr lang="en-US" sz="2400" dirty="0" smtClean="0">
                <a:latin typeface="Arial Rounded MT Bold" pitchFamily="34" charset="0"/>
              </a:rPr>
              <a:t>emphasize </a:t>
            </a:r>
            <a:r>
              <a:rPr lang="en-US" sz="2400" dirty="0">
                <a:latin typeface="Arial Rounded MT Bold" pitchFamily="34" charset="0"/>
              </a:rPr>
              <a:t>purity of product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smtClean="0">
                <a:latin typeface="Arial Rounded MT Bold" pitchFamily="34" charset="0"/>
              </a:rPr>
              <a:t>Leaf prominently placed on label &amp; secondary packaging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smtClean="0">
                <a:latin typeface="Arial Rounded MT Bold" pitchFamily="34" charset="0"/>
              </a:rPr>
              <a:t>Green </a:t>
            </a:r>
            <a:r>
              <a:rPr lang="en-US" sz="2400" dirty="0">
                <a:latin typeface="Arial Rounded MT Bold" pitchFamily="34" charset="0"/>
              </a:rPr>
              <a:t>closure &amp; logo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sz="2400" dirty="0">
              <a:latin typeface="Arial Rounded MT Bold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000" y="3890308"/>
            <a:ext cx="6629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err="1" smtClean="0">
                <a:latin typeface="Arial Rounded MT Bold" pitchFamily="34" charset="0"/>
              </a:rPr>
              <a:t>PlantBottle</a:t>
            </a:r>
            <a:r>
              <a:rPr lang="en-US" sz="2400" dirty="0" smtClean="0">
                <a:latin typeface="Arial Rounded MT Bold" pitchFamily="34" charset="0"/>
              </a:rPr>
              <a:t> as proof point of sustainability positioning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>
                <a:latin typeface="Arial Rounded MT Bold" pitchFamily="34" charset="0"/>
              </a:rPr>
              <a:t>Combined with eco-flex </a:t>
            </a:r>
            <a:r>
              <a:rPr lang="en-US" sz="2400" dirty="0" err="1" smtClean="0">
                <a:latin typeface="Arial Rounded MT Bold" pitchFamily="34" charset="0"/>
              </a:rPr>
              <a:t>lightweighting</a:t>
            </a:r>
            <a:r>
              <a:rPr lang="en-US" sz="2400" dirty="0" smtClean="0">
                <a:latin typeface="Arial Rounded MT Bold" pitchFamily="34" charset="0"/>
              </a:rPr>
              <a:t> &amp; sustainable sourcing</a:t>
            </a:r>
            <a:endParaRPr lang="en-US" sz="2400" dirty="0">
              <a:latin typeface="Arial Rounded MT Bold" pitchFamily="34" charset="0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400" dirty="0" smtClean="0">
                <a:latin typeface="Arial Rounded MT Bold" pitchFamily="34" charset="0"/>
              </a:rPr>
              <a:t>Green closure &amp; logo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939113" y="7969984"/>
            <a:ext cx="2448377" cy="424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7010400" y="3695700"/>
            <a:ext cx="0" cy="7467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4097000" y="3695700"/>
            <a:ext cx="0" cy="746760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-Right Arrow 28"/>
          <p:cNvSpPr/>
          <p:nvPr/>
        </p:nvSpPr>
        <p:spPr>
          <a:xfrm>
            <a:off x="533400" y="9486900"/>
            <a:ext cx="20421600" cy="1676400"/>
          </a:xfrm>
          <a:prstGeom prst="left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Arial Rounded MT Bold" pitchFamily="34" charset="0"/>
              </a:rPr>
              <a:t>Environment				                  				Innovation</a:t>
            </a:r>
            <a:endParaRPr lang="en-US" sz="44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89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OWNED: Be bold on pack to build awareness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PlantBottle™ activation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510545" y="2247900"/>
            <a:ext cx="20292055" cy="254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algn="l" defTabSz="1981139" fontAlgn="auto">
              <a:spcBef>
                <a:spcPct val="20000"/>
              </a:spcBef>
              <a:spcAft>
                <a:spcPts val="0"/>
              </a:spcAft>
            </a:pPr>
            <a:r>
              <a:rPr lang="en-US" sz="32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ea typeface="+mn-ea"/>
                <a:cs typeface="+mn-cs"/>
              </a:rPr>
              <a:t>Utilize primary and secondary packaging to boldly communicate PlantBottle and cut through in-store and on-shelf. </a:t>
            </a:r>
          </a:p>
          <a:p>
            <a:pPr marL="914400" lvl="1" indent="-342900" algn="l" defTabSz="1981139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ea typeface="+mn-ea"/>
                <a:cs typeface="+mn-cs"/>
              </a:rPr>
              <a:t>Leaves </a:t>
            </a:r>
            <a:r>
              <a:rPr lang="en-US" sz="2800" dirty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ea typeface="+mn-ea"/>
                <a:cs typeface="+mn-cs"/>
              </a:rPr>
              <a:t>and green closure reflect environment, but also reinforce product values like purity and natural goodness.</a:t>
            </a:r>
          </a:p>
          <a:p>
            <a:pPr marL="914400" lvl="1" indent="-342900" algn="l" defTabSz="1981139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ea typeface="+mn-ea"/>
                <a:cs typeface="+mn-cs"/>
              </a:rPr>
              <a:t>Clean </a:t>
            </a:r>
            <a:r>
              <a:rPr lang="en-US" sz="2800" dirty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ea typeface="+mn-ea"/>
                <a:cs typeface="+mn-cs"/>
              </a:rPr>
              <a:t>design approach reinforces crispness of taste and premium </a:t>
            </a:r>
            <a:r>
              <a:rPr lang="en-US" sz="2800" dirty="0" smtClean="0">
                <a:solidFill>
                  <a:srgbClr val="1F497D">
                    <a:lumMod val="75000"/>
                  </a:srgbClr>
                </a:solidFill>
                <a:latin typeface="Arial Rounded MT Bold" pitchFamily="34" charset="0"/>
                <a:ea typeface="+mn-ea"/>
                <a:cs typeface="+mn-cs"/>
              </a:rPr>
              <a:t>positioning 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9" name="Pictur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8" y="5232488"/>
            <a:ext cx="19345372" cy="60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EARNED: </a:t>
            </a:r>
            <a:r>
              <a:rPr lang="en-US" dirty="0" err="1" smtClean="0"/>
              <a:t>Buzzworthy</a:t>
            </a:r>
            <a:r>
              <a:rPr lang="en-US" dirty="0" smtClean="0"/>
              <a:t> innovation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9" y="2841183"/>
            <a:ext cx="9657075" cy="83983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Influencer outreach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PlantBottle™ activation</a:t>
            </a:r>
            <a:endParaRPr lang="en-US" sz="28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143000" y="3505816"/>
            <a:ext cx="8915400" cy="7505084"/>
          </a:xfrm>
          <a:prstGeom prst="rect">
            <a:avLst/>
          </a:prstGeom>
        </p:spPr>
        <p:txBody>
          <a:bodyPr vert="horz" lIns="198114" tIns="99057" rIns="198114" bIns="99057" rtlCol="0">
            <a:normAutofit/>
          </a:bodyPr>
          <a:lstStyle>
            <a:lvl1pPr marL="228600" indent="-2286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1pPr>
            <a:lvl2pPr marL="800100" indent="-3429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36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1668463" indent="-411163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tabLst>
                <a:tab pos="1600200" algn="l"/>
              </a:tabLst>
              <a:defRPr sz="28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346699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445756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544813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3870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27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41984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Aft>
                <a:spcPct val="0"/>
              </a:spcAft>
              <a:buFont typeface="Arial" pitchFamily="34" charset="0"/>
              <a:buNone/>
            </a:pPr>
            <a:r>
              <a:rPr lang="en-US" sz="2800" dirty="0" smtClean="0">
                <a:solidFill>
                  <a:srgbClr val="002060"/>
                </a:solidFill>
                <a:sym typeface="Gill Sans" charset="0"/>
              </a:rPr>
              <a:t>PlantBottle is real innovation that draws interest from journalists, bloggers, NGOs, and other stakeholders.</a:t>
            </a:r>
            <a:r>
              <a:rPr lang="en-US" sz="2800" dirty="0" smtClean="0">
                <a:solidFill>
                  <a:srgbClr val="002060"/>
                </a:solidFill>
              </a:rPr>
              <a:t>  When done well, EARNED media can play a central part in launching </a:t>
            </a:r>
            <a:r>
              <a:rPr lang="en-US" sz="2800" dirty="0" err="1" smtClean="0">
                <a:solidFill>
                  <a:srgbClr val="002060"/>
                </a:solidFill>
              </a:rPr>
              <a:t>PlantBottle</a:t>
            </a:r>
            <a:r>
              <a:rPr lang="en-US" sz="2800" dirty="0" smtClean="0">
                <a:solidFill>
                  <a:srgbClr val="002060"/>
                </a:solidFill>
              </a:rPr>
              <a:t>.</a:t>
            </a:r>
          </a:p>
          <a:p>
            <a:pPr marL="0" indent="0" fontAlgn="base">
              <a:spcAft>
                <a:spcPct val="0"/>
              </a:spcAft>
              <a:buFont typeface="Arial" pitchFamily="34" charset="0"/>
              <a:buNone/>
            </a:pPr>
            <a:endParaRPr lang="en-US" sz="2800" dirty="0">
              <a:solidFill>
                <a:srgbClr val="002060"/>
              </a:solidFill>
              <a:sym typeface="Gill Sans" charset="0"/>
            </a:endParaRPr>
          </a:p>
          <a:p>
            <a:pPr marL="0" indent="0">
              <a:buNone/>
            </a:pPr>
            <a:r>
              <a:rPr lang="en-US" sz="2800" dirty="0" smtClean="0"/>
              <a:t>Best practices to Earn media are: </a:t>
            </a:r>
          </a:p>
          <a:p>
            <a:pPr marL="346075" indent="-296863"/>
            <a:r>
              <a:rPr lang="en-US" sz="2800" dirty="0" smtClean="0"/>
              <a:t>Leverage </a:t>
            </a:r>
            <a:r>
              <a:rPr lang="en-US" sz="2800" dirty="0"/>
              <a:t>global relationship with </a:t>
            </a:r>
            <a:r>
              <a:rPr lang="en-US" sz="2800" dirty="0" smtClean="0"/>
              <a:t>WWF</a:t>
            </a:r>
          </a:p>
          <a:p>
            <a:pPr marL="346075" indent="-296863"/>
            <a:r>
              <a:rPr lang="en-US" sz="2800" dirty="0" smtClean="0"/>
              <a:t>Showcase industry awards</a:t>
            </a:r>
          </a:p>
          <a:p>
            <a:pPr marL="346075" indent="-296863"/>
            <a:r>
              <a:rPr lang="en-US" sz="2800" dirty="0" smtClean="0"/>
              <a:t>Find </a:t>
            </a:r>
            <a:r>
              <a:rPr lang="en-US" sz="2800" dirty="0"/>
              <a:t>local NGO partnerships (examples include</a:t>
            </a:r>
            <a:r>
              <a:rPr lang="en-US" sz="2800" dirty="0" smtClean="0"/>
              <a:t>….)</a:t>
            </a:r>
          </a:p>
          <a:p>
            <a:pPr marL="346075" indent="-296863"/>
            <a:r>
              <a:rPr lang="en-US" sz="2800" dirty="0"/>
              <a:t>Partner with like-minded </a:t>
            </a:r>
            <a:r>
              <a:rPr lang="en-US" sz="2800" dirty="0" smtClean="0"/>
              <a:t>brands</a:t>
            </a:r>
            <a:endParaRPr lang="en-US" sz="2800" dirty="0"/>
          </a:p>
          <a:p>
            <a:pPr marL="346075" indent="-296863"/>
            <a:r>
              <a:rPr lang="en-US" sz="2800" dirty="0" smtClean="0"/>
              <a:t>For further PAC guidance, please refer to the Global </a:t>
            </a:r>
            <a:r>
              <a:rPr lang="en-US" sz="2800" dirty="0"/>
              <a:t>PAC </a:t>
            </a:r>
            <a:r>
              <a:rPr lang="en-US" sz="2800" dirty="0" smtClean="0"/>
              <a:t>toolkit </a:t>
            </a:r>
            <a:r>
              <a:rPr lang="en-US" sz="2800" dirty="0"/>
              <a:t>found </a:t>
            </a:r>
            <a:r>
              <a:rPr lang="en-US" sz="2800" dirty="0" smtClean="0"/>
              <a:t>at…</a:t>
            </a:r>
          </a:p>
          <a:p>
            <a:pPr marL="0" indent="-285750"/>
            <a:endParaRPr lang="en-US" sz="2400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6" name="Picture 1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91" y="2400300"/>
            <a:ext cx="9852338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SHARED: Partner with customers on sustainability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705100"/>
            <a:ext cx="8153400" cy="839831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err="1" smtClean="0"/>
              <a:t>PlantBottle</a:t>
            </a:r>
            <a:r>
              <a:rPr lang="en-US" sz="3600" dirty="0" smtClean="0"/>
              <a:t> </a:t>
            </a:r>
            <a:r>
              <a:rPr lang="en-US" sz="3600" dirty="0"/>
              <a:t>D</a:t>
            </a:r>
            <a:r>
              <a:rPr lang="en-US" sz="3600" dirty="0" smtClean="0"/>
              <a:t>rives </a:t>
            </a:r>
            <a:r>
              <a:rPr lang="en-US" sz="3600" dirty="0"/>
              <a:t>C</a:t>
            </a:r>
            <a:r>
              <a:rPr lang="en-US" sz="3600" dirty="0" smtClean="0"/>
              <a:t>ustomer </a:t>
            </a:r>
            <a:r>
              <a:rPr lang="en-US" sz="3600" dirty="0"/>
              <a:t>V</a:t>
            </a:r>
            <a:r>
              <a:rPr lang="en-US" sz="3600" dirty="0" smtClean="0"/>
              <a:t>alue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 smtClean="0"/>
              <a:t>PlantBottle</a:t>
            </a:r>
            <a:r>
              <a:rPr lang="en-US" sz="2800" dirty="0" smtClean="0"/>
              <a:t> can drive a greater share of in-store support. Customers see the benefit of PlantBottle long before consumers, as it meets customer’s sustainability goals (e.g. carbon offsetting).  </a:t>
            </a:r>
            <a:r>
              <a:rPr lang="en-US" sz="2800" dirty="0" err="1" smtClean="0"/>
              <a:t>PlantBottle</a:t>
            </a:r>
            <a:r>
              <a:rPr lang="en-US" sz="2800" dirty="0" smtClean="0"/>
              <a:t> can be leveraged to reclaim and win new authorizations. 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US Example: </a:t>
            </a:r>
            <a:endParaRPr lang="en-US" sz="2800" dirty="0"/>
          </a:p>
          <a:p>
            <a:r>
              <a:rPr lang="en-US" sz="2400" dirty="0" err="1" smtClean="0"/>
              <a:t>Walmart</a:t>
            </a:r>
            <a:r>
              <a:rPr lang="en-US" sz="2400" dirty="0" smtClean="0"/>
              <a:t> relisted Dasani because of </a:t>
            </a:r>
            <a:r>
              <a:rPr lang="en-US" sz="2400" dirty="0" err="1" smtClean="0"/>
              <a:t>PlantBottle</a:t>
            </a:r>
            <a:r>
              <a:rPr lang="en-US" sz="2400" dirty="0" smtClean="0"/>
              <a:t> and now demands more brands to convert to </a:t>
            </a:r>
            <a:r>
              <a:rPr lang="en-US" sz="2400" dirty="0" err="1" smtClean="0"/>
              <a:t>PlantBottle</a:t>
            </a:r>
            <a:r>
              <a:rPr lang="en-US" sz="2400" dirty="0" smtClean="0"/>
              <a:t>, like Simply and Gold Peak</a:t>
            </a:r>
          </a:p>
          <a:p>
            <a:r>
              <a:rPr lang="en-US" sz="2400" dirty="0" err="1"/>
              <a:t>PlantBottle</a:t>
            </a:r>
            <a:r>
              <a:rPr lang="en-US" sz="2400" dirty="0"/>
              <a:t> has cemented annual in-store promotions for brand, example: Dasani Earth Month</a:t>
            </a:r>
          </a:p>
          <a:p>
            <a:r>
              <a:rPr lang="en-US" sz="2400" dirty="0" err="1" smtClean="0"/>
              <a:t>PlantBottle</a:t>
            </a:r>
            <a:r>
              <a:rPr lang="en-US" sz="2400" dirty="0" smtClean="0"/>
              <a:t> was the reason for new </a:t>
            </a:r>
            <a:r>
              <a:rPr lang="en-US" sz="2400" dirty="0"/>
              <a:t>FSOP partnerships like Starwood, </a:t>
            </a:r>
            <a:r>
              <a:rPr lang="en-US" sz="2400" dirty="0" smtClean="0"/>
              <a:t>Disney </a:t>
            </a:r>
            <a:r>
              <a:rPr lang="en-US" sz="2400" dirty="0"/>
              <a:t>&amp; </a:t>
            </a:r>
            <a:r>
              <a:rPr lang="en-US" sz="2400" dirty="0" smtClean="0"/>
              <a:t>Sea World theme parks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PlantBottle™ activation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823" y="2857501"/>
            <a:ext cx="11827777" cy="678180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1" name="Picture 1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PAID: Clear &amp; simple communications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PlantBottle™ activation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62600" y="8672384"/>
            <a:ext cx="10134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02060"/>
                </a:solidFill>
                <a:latin typeface="Arial Rounded MT Bold" pitchFamily="34" charset="0"/>
              </a:rPr>
              <a:t>Promote 100% recyclability.  This material was designed to be used over and over again.  That is what makes it different than other bio-based plastics.  And it helps avoid potential confusion that PlantBottle is biodegradable. </a:t>
            </a:r>
          </a:p>
          <a:p>
            <a:pPr marL="342900" indent="-342900" algn="l">
              <a:buFont typeface="Arial" pitchFamily="34" charset="0"/>
              <a:buChar char="•"/>
            </a:pPr>
            <a:endParaRPr lang="en-US" sz="3200" dirty="0">
              <a:solidFill>
                <a:srgbClr val="002060"/>
              </a:solidFill>
              <a:latin typeface="Arial Rounded MT Bold" pitchFamily="34" charset="0"/>
            </a:endParaRPr>
          </a:p>
          <a:p>
            <a:pPr algn="l"/>
            <a:endParaRPr lang="en-US" sz="3200" dirty="0" smtClean="0">
              <a:solidFill>
                <a:srgbClr val="002060"/>
              </a:solidFill>
              <a:latin typeface="Arial Rounded MT Bold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2999" y="2247900"/>
            <a:ext cx="196278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02060"/>
                </a:solidFill>
                <a:latin typeface="Arial Rounded MT Bold" pitchFamily="34" charset="0"/>
              </a:rPr>
              <a:t>Fun and inspiring </a:t>
            </a:r>
            <a:r>
              <a:rPr lang="en-US" sz="3200" dirty="0">
                <a:solidFill>
                  <a:srgbClr val="002060"/>
                </a:solidFill>
                <a:latin typeface="Arial Rounded MT Bold" pitchFamily="34" charset="0"/>
              </a:rPr>
              <a:t>communications </a:t>
            </a:r>
            <a:r>
              <a:rPr lang="en-US" sz="3200" dirty="0" smtClean="0">
                <a:solidFill>
                  <a:srgbClr val="002060"/>
                </a:solidFill>
                <a:latin typeface="Arial Rounded MT Bold" pitchFamily="34" charset="0"/>
              </a:rPr>
              <a:t>work for consumers.  Overly technical communications or large environmental claims do not resonate.  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02060"/>
                </a:solidFill>
                <a:latin typeface="Arial Rounded MT Bold" pitchFamily="34" charset="0"/>
              </a:rPr>
              <a:t>Additional DME investment is recommended for launch – particularly given the payback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7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00500"/>
            <a:ext cx="19180996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3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760" y="2400300"/>
            <a:ext cx="13106400" cy="8398317"/>
          </a:xfrm>
          <a:noFill/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Strategic Overview ........................................	4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Business Opportunity ……………………………	11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/>
              <a:t>Technical Guidance ………………………………	16</a:t>
            </a:r>
            <a:endParaRPr lang="en-US" sz="3200" dirty="0"/>
          </a:p>
          <a:p>
            <a:pPr marL="741363" indent="-741363">
              <a:buFont typeface="+mj-lt"/>
              <a:buAutoNum type="arabicPeriod"/>
            </a:pPr>
            <a:r>
              <a:rPr lang="en-US" sz="3200" dirty="0" smtClean="0"/>
              <a:t>Activation  ……………………………………………	22</a:t>
            </a:r>
          </a:p>
          <a:p>
            <a:pPr marL="1428750" lvl="1" indent="-857250">
              <a:buFont typeface="+mj-lt"/>
              <a:buAutoNum type="romanLcPeriod"/>
            </a:pPr>
            <a:r>
              <a:rPr lang="en-US" sz="2800" dirty="0" smtClean="0"/>
              <a:t>OWNED</a:t>
            </a:r>
          </a:p>
          <a:p>
            <a:pPr marL="1428750" lvl="1" indent="-857250">
              <a:buFont typeface="+mj-lt"/>
              <a:buAutoNum type="romanLcPeriod"/>
            </a:pPr>
            <a:r>
              <a:rPr lang="en-US" sz="2800" dirty="0" smtClean="0"/>
              <a:t>EARNED</a:t>
            </a:r>
          </a:p>
          <a:p>
            <a:pPr marL="1428750" lvl="1" indent="-857250">
              <a:buFont typeface="+mj-lt"/>
              <a:buAutoNum type="romanLcPeriod"/>
            </a:pPr>
            <a:r>
              <a:rPr lang="en-US" sz="2800" dirty="0" smtClean="0"/>
              <a:t>SHARED</a:t>
            </a:r>
          </a:p>
          <a:p>
            <a:pPr marL="1428750" lvl="1" indent="-857250">
              <a:buFont typeface="+mj-lt"/>
              <a:buAutoNum type="romanLcPeriod"/>
            </a:pPr>
            <a:r>
              <a:rPr lang="en-US" sz="2800" dirty="0" smtClean="0"/>
              <a:t>PAID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200" dirty="0" smtClean="0"/>
              <a:t>Accessing Materials, Rights &amp; Usage ...…….	30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200" dirty="0" smtClean="0"/>
              <a:t>Contact …………………………………………….	33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Toolkit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overview</a:t>
            </a:r>
            <a:endParaRPr lang="en-US" sz="2800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1143000" y="2476500"/>
            <a:ext cx="1059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3" action="ppaction://hlinksldjump"/>
          </p:cNvPr>
          <p:cNvSpPr/>
          <p:nvPr/>
        </p:nvSpPr>
        <p:spPr>
          <a:xfrm>
            <a:off x="1219200" y="3086100"/>
            <a:ext cx="1059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1219200" y="3619500"/>
            <a:ext cx="1059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1143000" y="4229100"/>
            <a:ext cx="1059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6" action="ppaction://hlinksldjump"/>
          </p:cNvPr>
          <p:cNvSpPr/>
          <p:nvPr/>
        </p:nvSpPr>
        <p:spPr>
          <a:xfrm>
            <a:off x="1219200" y="6819900"/>
            <a:ext cx="1059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7" action="ppaction://hlinksldjump"/>
          </p:cNvPr>
          <p:cNvSpPr/>
          <p:nvPr/>
        </p:nvSpPr>
        <p:spPr>
          <a:xfrm>
            <a:off x="1219200" y="7429500"/>
            <a:ext cx="105918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8" action="ppaction://hlinksldjump"/>
          </p:cNvPr>
          <p:cNvSpPr/>
          <p:nvPr/>
        </p:nvSpPr>
        <p:spPr>
          <a:xfrm>
            <a:off x="1295400" y="4914900"/>
            <a:ext cx="10591800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9" action="ppaction://hlinksldjump"/>
          </p:cNvPr>
          <p:cNvSpPr/>
          <p:nvPr/>
        </p:nvSpPr>
        <p:spPr>
          <a:xfrm>
            <a:off x="1447800" y="5448300"/>
            <a:ext cx="10591800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0" action="ppaction://hlinksldjump"/>
          </p:cNvPr>
          <p:cNvSpPr/>
          <p:nvPr/>
        </p:nvSpPr>
        <p:spPr>
          <a:xfrm>
            <a:off x="1447800" y="5943600"/>
            <a:ext cx="10591800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11" action="ppaction://hlinksldjump"/>
          </p:cNvPr>
          <p:cNvSpPr/>
          <p:nvPr/>
        </p:nvSpPr>
        <p:spPr>
          <a:xfrm>
            <a:off x="1447800" y="6477000"/>
            <a:ext cx="10591800" cy="266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5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PlantBottle™ activation</a:t>
            </a:r>
            <a:endParaRPr lang="en-US" sz="2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43000" y="2819559"/>
            <a:ext cx="6248400" cy="8398317"/>
          </a:xfrm>
          <a:prstGeom prst="rect">
            <a:avLst/>
          </a:prstGeom>
        </p:spPr>
        <p:txBody>
          <a:bodyPr vert="horz" lIns="198114" tIns="99057" rIns="198114" bIns="99057" rtlCol="0">
            <a:noAutofit/>
          </a:bodyPr>
          <a:lstStyle>
            <a:lvl1pPr marL="228600" indent="-2286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1pPr>
            <a:lvl2pPr marL="800100" indent="-3429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36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1668463" indent="-411163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tabLst>
                <a:tab pos="1600200" algn="l"/>
              </a:tabLst>
              <a:defRPr sz="28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346699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445756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544813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3870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27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41984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PlantBottle™ is significant innovation for which we can all be ambassadors.  Create more ambassadors within the System by educating </a:t>
            </a:r>
            <a:r>
              <a:rPr lang="en-US" sz="3200" dirty="0"/>
              <a:t>and </a:t>
            </a:r>
            <a:r>
              <a:rPr lang="en-US" sz="3200" dirty="0" smtClean="0"/>
              <a:t>motivating </a:t>
            </a:r>
            <a:r>
              <a:rPr lang="en-US" sz="3200" dirty="0"/>
              <a:t>employees through on-site promotions &amp; </a:t>
            </a:r>
            <a:r>
              <a:rPr lang="en-US" sz="3200" dirty="0" err="1"/>
              <a:t>MyKO</a:t>
            </a:r>
            <a:r>
              <a:rPr lang="en-US" sz="3200" dirty="0"/>
              <a:t> </a:t>
            </a:r>
            <a:r>
              <a:rPr lang="en-US" sz="3200" dirty="0" smtClean="0"/>
              <a:t>outreach</a:t>
            </a:r>
          </a:p>
          <a:p>
            <a:r>
              <a:rPr lang="en-US" sz="3200" dirty="0" smtClean="0"/>
              <a:t>Every Bottle Has a Story Videos</a:t>
            </a:r>
          </a:p>
          <a:p>
            <a:r>
              <a:rPr lang="en-US" sz="3200" dirty="0" smtClean="0"/>
              <a:t>Packaging impact and milestone exhibits</a:t>
            </a:r>
          </a:p>
          <a:p>
            <a:r>
              <a:rPr lang="en-US" sz="3200" dirty="0" smtClean="0"/>
              <a:t>Partnership Exhibits</a:t>
            </a:r>
          </a:p>
          <a:p>
            <a:r>
              <a:rPr lang="en-US" sz="3200" dirty="0" smtClean="0"/>
              <a:t>Hero articles </a:t>
            </a:r>
            <a:r>
              <a:rPr lang="en-US" sz="3200" dirty="0"/>
              <a:t>on Journey </a:t>
            </a:r>
            <a:r>
              <a:rPr lang="en-US" sz="3200" dirty="0" smtClean="0"/>
              <a:t>homepage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4" name="Picture 1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29" y="2553040"/>
            <a:ext cx="12227149" cy="79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077" y="1218318"/>
            <a:ext cx="14420523" cy="2858382"/>
          </a:xfrm>
        </p:spPr>
        <p:txBody>
          <a:bodyPr/>
          <a:lstStyle/>
          <a:p>
            <a:pPr algn="l"/>
            <a:r>
              <a:rPr lang="en-US" sz="5400" b="0" cap="none" dirty="0"/>
              <a:t>5</a:t>
            </a:r>
            <a:r>
              <a:rPr lang="en-US" sz="5400" b="0" cap="none" dirty="0" smtClean="0">
                <a:solidFill>
                  <a:schemeClr val="bg1"/>
                </a:solidFill>
              </a:rPr>
              <a:t>. Accessing Materials, Rights &amp; Usage</a:t>
            </a:r>
            <a:endParaRPr lang="en-US" sz="5400" b="0" cap="none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 Guidelines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6800" y="2460183"/>
            <a:ext cx="7372349" cy="839831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Logo lock up</a:t>
            </a:r>
          </a:p>
          <a:p>
            <a:r>
              <a:rPr lang="en-US" sz="2400" dirty="0" smtClean="0"/>
              <a:t>Logo has 3 elements – chasing arrows, leaf and contour bottle</a:t>
            </a:r>
          </a:p>
          <a:p>
            <a:r>
              <a:rPr lang="en-US" sz="2400" dirty="0" smtClean="0"/>
              <a:t>Name must always accompany logo – </a:t>
            </a:r>
            <a:r>
              <a:rPr lang="en-US" sz="2400" b="1" dirty="0" err="1" smtClean="0"/>
              <a:t>plant</a:t>
            </a:r>
            <a:r>
              <a:rPr lang="en-US" sz="2400" dirty="0" err="1" smtClean="0"/>
              <a:t>bottle</a:t>
            </a:r>
            <a:r>
              <a:rPr lang="en-US" sz="2400" dirty="0"/>
              <a:t> is 1 word, 2 fonts &amp; colors, on one line </a:t>
            </a:r>
            <a:r>
              <a:rPr lang="en-US" sz="2400" dirty="0" smtClean="0"/>
              <a:t>always</a:t>
            </a:r>
          </a:p>
          <a:p>
            <a:r>
              <a:rPr lang="en-US" sz="2400" dirty="0" smtClean="0"/>
              <a:t>Qualifier must be used – ‘up to 30% made from plants, 100% recyclable plastic bottle”.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Color</a:t>
            </a:r>
          </a:p>
          <a:p>
            <a:pPr marL="0" indent="0">
              <a:buNone/>
            </a:pPr>
            <a:r>
              <a:rPr lang="en-US" sz="2400" dirty="0" smtClean="0"/>
              <a:t>Green &amp; Grey are recommended.  Exceptions allowed for brand specific colors if requested through project team.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Translations</a:t>
            </a:r>
          </a:p>
          <a:p>
            <a:r>
              <a:rPr lang="en-US" sz="2400" dirty="0" smtClean="0"/>
              <a:t>Use ‘</a:t>
            </a:r>
            <a:r>
              <a:rPr lang="en-US" sz="2400" dirty="0" err="1" smtClean="0"/>
              <a:t>plantbottle</a:t>
            </a:r>
            <a:r>
              <a:rPr lang="en-US" sz="2400" dirty="0" smtClean="0"/>
              <a:t>’ in English.  Exceptions allowed in markets that have different alphabets.  Translated name must be submitted for trademark by local legal counsel.</a:t>
            </a:r>
          </a:p>
          <a:p>
            <a:r>
              <a:rPr lang="en-US" sz="2400" dirty="0" smtClean="0"/>
              <a:t>Qualifier must always be translated into local language.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63000" y="10629900"/>
            <a:ext cx="111476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err="1" smtClean="0">
                <a:solidFill>
                  <a:srgbClr val="FF0000"/>
                </a:solidFill>
                <a:latin typeface="Arial Rounded MT Bold" pitchFamily="34" charset="0"/>
              </a:rPr>
              <a:t>PlantBottle</a:t>
            </a:r>
            <a:r>
              <a:rPr lang="en-US" sz="2000" dirty="0" smtClean="0">
                <a:solidFill>
                  <a:srgbClr val="FF0000"/>
                </a:solidFill>
                <a:latin typeface="Arial Rounded MT Bold" pitchFamily="34" charset="0"/>
              </a:rPr>
              <a:t> logo is a registered trademark globally. </a:t>
            </a:r>
            <a:r>
              <a:rPr lang="en-US" sz="2000" dirty="0" smtClean="0">
                <a:solidFill>
                  <a:schemeClr val="tx1"/>
                </a:solidFill>
                <a:latin typeface="Arial Rounded MT Bold" pitchFamily="34" charset="0"/>
              </a:rPr>
              <a:t>Prior to use, all trademarks and copy must be approved by the local legal counsel for your market. </a:t>
            </a:r>
            <a:endParaRPr lang="en-US" sz="2000" dirty="0">
              <a:latin typeface="Arial Rounded MT Bold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0" y="2737686"/>
            <a:ext cx="4438650" cy="7358814"/>
          </a:xfrm>
          <a:prstGeom prst="rect">
            <a:avLst/>
          </a:prstGeom>
        </p:spPr>
      </p:pic>
      <p:sp>
        <p:nvSpPr>
          <p:cNvPr id="11" name="Content Placeholder 5"/>
          <p:cNvSpPr txBox="1">
            <a:spLocks/>
          </p:cNvSpPr>
          <p:nvPr/>
        </p:nvSpPr>
        <p:spPr>
          <a:xfrm>
            <a:off x="15849600" y="2247900"/>
            <a:ext cx="2209800" cy="742624"/>
          </a:xfrm>
          <a:prstGeom prst="rect">
            <a:avLst/>
          </a:prstGeom>
        </p:spPr>
        <p:txBody>
          <a:bodyPr vert="horz" lIns="198114" tIns="99057" rIns="198114" bIns="99057" rtlCol="0">
            <a:noAutofit/>
          </a:bodyPr>
          <a:lstStyle>
            <a:lvl1pPr marL="228600" indent="-2286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1pPr>
            <a:lvl2pPr marL="800100" indent="-342900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tabLst/>
              <a:defRPr sz="36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1668463" indent="-411163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tabLst>
                <a:tab pos="1600200" algn="l"/>
              </a:tabLst>
              <a:defRPr sz="28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346699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4457563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544813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38702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42927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419841" indent="-495285" algn="l" defTabSz="1981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typography</a:t>
            </a:r>
            <a:endParaRPr lang="en-US" sz="24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143000" y="685800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17" name="Picture 4" descr="color.png"/>
          <p:cNvPicPr>
            <a:picLocks noChangeAspect="1"/>
          </p:cNvPicPr>
          <p:nvPr/>
        </p:nvPicPr>
        <p:blipFill rotWithShape="1">
          <a:blip r:embed="rId4" cstate="print"/>
          <a:srcRect b="50000"/>
          <a:stretch/>
        </p:blipFill>
        <p:spPr bwMode="auto">
          <a:xfrm>
            <a:off x="9671050" y="7634288"/>
            <a:ext cx="381635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86800" y="2843506"/>
            <a:ext cx="5831782" cy="405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143000" y="668295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accessing materials &amp; usage rights</a:t>
            </a:r>
            <a:endParaRPr lang="en-US" sz="2800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5" name="Picture 14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3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TV</a:t>
            </a:r>
            <a:r>
              <a:rPr lang="en-US" dirty="0" smtClean="0"/>
              <a:t>V, P</a:t>
            </a:r>
            <a:r>
              <a:rPr lang="pl-PL" dirty="0" smtClean="0"/>
              <a:t>rint </a:t>
            </a:r>
            <a:r>
              <a:rPr lang="en-US" dirty="0" smtClean="0"/>
              <a:t>&amp; POS Materials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3000" y="2536383"/>
            <a:ext cx="9448800" cy="83983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Global rights are currently NOT owned for any past PlantBottle™ work.  For your reference, here are examples of water brand creative.  </a:t>
            </a:r>
          </a:p>
          <a:p>
            <a:pPr marL="0" indent="0">
              <a:buNone/>
            </a:pPr>
            <a:r>
              <a:rPr lang="en-US" sz="3200" dirty="0" smtClean="0"/>
              <a:t>For rights information please contact The </a:t>
            </a:r>
            <a:r>
              <a:rPr lang="en-US" sz="3200" dirty="0"/>
              <a:t>Global Rights </a:t>
            </a:r>
            <a:r>
              <a:rPr lang="en-US" sz="3200" dirty="0" smtClean="0"/>
              <a:t>Management team </a:t>
            </a:r>
            <a:r>
              <a:rPr lang="en-US" sz="3200" dirty="0"/>
              <a:t>at McCann Erickson:</a:t>
            </a:r>
          </a:p>
          <a:p>
            <a:pPr marL="0" indent="0">
              <a:buNone/>
            </a:pPr>
            <a:r>
              <a:rPr lang="en-US" sz="2800" dirty="0" smtClean="0"/>
              <a:t>Janet </a:t>
            </a:r>
            <a:r>
              <a:rPr lang="en-US" sz="2800" dirty="0"/>
              <a:t>Reagan </a:t>
            </a:r>
            <a:r>
              <a:rPr lang="pl-PL" sz="2800" dirty="0"/>
              <a:t> </a:t>
            </a:r>
            <a:r>
              <a:rPr lang="en-US" sz="2800" dirty="0"/>
              <a:t> </a:t>
            </a:r>
            <a:r>
              <a:rPr lang="en-US" sz="2800" dirty="0" smtClean="0"/>
              <a:t>    </a:t>
            </a:r>
            <a:r>
              <a:rPr lang="en-US" sz="2800" dirty="0" smtClean="0">
                <a:hlinkClick r:id="rId3"/>
              </a:rPr>
              <a:t>Janet.Regan@mccann.com</a:t>
            </a:r>
            <a:endParaRPr lang="pl-PL" sz="2800" dirty="0"/>
          </a:p>
          <a:p>
            <a:pPr marL="0" indent="0">
              <a:buNone/>
            </a:pPr>
            <a:r>
              <a:rPr lang="en-US" sz="2800" dirty="0" smtClean="0"/>
              <a:t>Higgins </a:t>
            </a:r>
            <a:r>
              <a:rPr lang="en-US" sz="2800" dirty="0"/>
              <a:t>Heather </a:t>
            </a:r>
            <a:r>
              <a:rPr lang="pl-PL" sz="2800" dirty="0"/>
              <a:t> </a:t>
            </a:r>
            <a:r>
              <a:rPr lang="pl-PL" sz="2800" dirty="0" smtClean="0">
                <a:hlinkClick r:id="rId4"/>
              </a:rPr>
              <a:t>Heather.Higgins@mccann.com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smtClean="0"/>
              <a:t>PlantBottle™ |  Global Packaged Water                                                                           Confidential – For Internal Use Only   April 2013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668295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accessing materials &amp; usage rights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0572750" y="2476500"/>
            <a:ext cx="9696450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274320" tIns="182880" rIns="274320" bIns="182880">
            <a:spAutoFit/>
          </a:bodyPr>
          <a:lstStyle/>
          <a:p>
            <a:pPr marL="0" indent="0" algn="l">
              <a:buNone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koadland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is found at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hlinkClick r:id="rId5"/>
              </a:rPr>
              <a:t>www.koadland.com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.  New users (or old who have forgotten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their passwords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) can click “New User” button to request a password. Information will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be emailed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to you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. </a:t>
            </a:r>
          </a:p>
          <a:p>
            <a:pPr marL="0" indent="0" algn="l">
              <a:buNone/>
            </a:pPr>
            <a:endParaRPr lang="en-US" sz="1600" dirty="0" smtClean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 marL="0" indent="0" algn="l">
              <a:buNone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For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help navigating or downloading files from AdLand, please reach out to our AdLand Account Manager directly: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hlinkClick r:id="rId6"/>
              </a:rPr>
              <a:t>ehiers@tagworldwide.com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with a description of your request.</a:t>
            </a:r>
          </a:p>
        </p:txBody>
      </p:sp>
      <p:pic>
        <p:nvPicPr>
          <p:cNvPr id="10" name="Picture 9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077" y="1218318"/>
            <a:ext cx="14420523" cy="2858382"/>
          </a:xfrm>
        </p:spPr>
        <p:txBody>
          <a:bodyPr/>
          <a:lstStyle/>
          <a:p>
            <a:pPr algn="l"/>
            <a:r>
              <a:rPr lang="en-US" sz="5400" b="0" cap="none" dirty="0" smtClean="0">
                <a:solidFill>
                  <a:schemeClr val="bg1"/>
                </a:solidFill>
              </a:rPr>
              <a:t>6. Contact</a:t>
            </a:r>
            <a:endParaRPr lang="en-US" sz="5400" b="0" cap="none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705100"/>
            <a:ext cx="1821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476500"/>
            <a:ext cx="16078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Arial Rounded MT Bold" pitchFamily="34" charset="0"/>
              </a:rPr>
              <a:t>For further information please contact: </a:t>
            </a:r>
          </a:p>
          <a:p>
            <a:pPr algn="l"/>
            <a:endParaRPr lang="en-US" sz="2800" dirty="0">
              <a:solidFill>
                <a:schemeClr val="bg1"/>
              </a:solidFill>
              <a:latin typeface="Arial Rounded MT Bold" pitchFamily="34" charset="0"/>
            </a:endParaRPr>
          </a:p>
          <a:p>
            <a:pPr algn="l"/>
            <a:r>
              <a:rPr lang="en-US" sz="3200" b="1" dirty="0" smtClean="0">
                <a:solidFill>
                  <a:schemeClr val="bg1"/>
                </a:solidFill>
                <a:latin typeface="Arial Rounded MT Bold" pitchFamily="34" charset="0"/>
              </a:rPr>
              <a:t>Andrew Rodbell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  <a:latin typeface="Arial Rounded MT Bold" pitchFamily="34" charset="0"/>
              </a:rPr>
              <a:t>Marketing Operations, </a:t>
            </a:r>
            <a:r>
              <a:rPr lang="en-US" sz="3200" dirty="0" err="1" smtClean="0">
                <a:solidFill>
                  <a:schemeClr val="bg1"/>
                </a:solidFill>
                <a:latin typeface="Arial Rounded MT Bold" pitchFamily="34" charset="0"/>
              </a:rPr>
              <a:t>PlantBottle</a:t>
            </a:r>
            <a:r>
              <a:rPr lang="en-US" sz="3200" dirty="0" smtClean="0">
                <a:solidFill>
                  <a:schemeClr val="bg1"/>
                </a:solidFill>
                <a:latin typeface="Arial Rounded MT Bold" pitchFamily="34" charset="0"/>
              </a:rPr>
              <a:t> Project Team</a:t>
            </a: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Arial Rounded MT Bold" pitchFamily="34" charset="0"/>
              </a:rPr>
              <a:t>arodbell@coca-cola.com</a:t>
            </a:r>
            <a:endParaRPr lang="en-US" sz="32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l"/>
            <a:endParaRPr lang="en-US" sz="32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l"/>
            <a:r>
              <a:rPr lang="en-US" sz="3200" b="1" dirty="0" smtClean="0">
                <a:solidFill>
                  <a:schemeClr val="bg1"/>
                </a:solidFill>
                <a:latin typeface="Arial Rounded MT Bold" pitchFamily="34" charset="0"/>
              </a:rPr>
              <a:t>Rahul Ghosh</a:t>
            </a:r>
          </a:p>
          <a:p>
            <a:pPr algn="l"/>
            <a:r>
              <a:rPr lang="en-US" sz="3200" dirty="0" smtClean="0">
                <a:solidFill>
                  <a:schemeClr val="bg1"/>
                </a:solidFill>
                <a:latin typeface="Arial Rounded MT Bold" pitchFamily="34" charset="0"/>
              </a:rPr>
              <a:t>Global Category Director, Water &amp; Enhanced Hydration</a:t>
            </a:r>
          </a:p>
          <a:p>
            <a:pPr algn="l"/>
            <a:r>
              <a:rPr lang="en-US" sz="2800" dirty="0" smtClean="0">
                <a:solidFill>
                  <a:schemeClr val="bg1"/>
                </a:solidFill>
                <a:latin typeface="Arial Rounded MT Bold" pitchFamily="34" charset="0"/>
              </a:rPr>
              <a:t>rahghosh@coca-cola.com</a:t>
            </a:r>
          </a:p>
          <a:p>
            <a:pPr algn="l"/>
            <a:endParaRPr lang="en-US" sz="32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7" name="Pictur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077" y="1218318"/>
            <a:ext cx="14420523" cy="2858382"/>
          </a:xfrm>
        </p:spPr>
        <p:txBody>
          <a:bodyPr/>
          <a:lstStyle/>
          <a:p>
            <a:pPr algn="l"/>
            <a:r>
              <a:rPr lang="en-US" sz="5400" b="0" cap="none" dirty="0" smtClean="0">
                <a:solidFill>
                  <a:schemeClr val="bg1"/>
                </a:solidFill>
              </a:rPr>
              <a:t>1. Strategic Overview</a:t>
            </a:r>
            <a:endParaRPr lang="en-US" sz="5400" b="0" cap="none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4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0148564" y="2857500"/>
            <a:ext cx="9511649" cy="8063461"/>
            <a:chOff x="2481815" y="1032233"/>
            <a:chExt cx="4349628" cy="3787694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1237" y="1801581"/>
              <a:ext cx="2320206" cy="3014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Freeform 8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 rot="329296">
              <a:off x="3244690" y="1032233"/>
              <a:ext cx="2092904" cy="3744703"/>
            </a:xfrm>
            <a:custGeom>
              <a:avLst/>
              <a:gdLst>
                <a:gd name="T0" fmla="*/ 1191 w 1084"/>
                <a:gd name="T1" fmla="*/ 2038 h 1823"/>
                <a:gd name="T2" fmla="*/ 1064 w 1084"/>
                <a:gd name="T3" fmla="*/ 2006 h 1823"/>
                <a:gd name="T4" fmla="*/ 948 w 1084"/>
                <a:gd name="T5" fmla="*/ 1947 h 1823"/>
                <a:gd name="T6" fmla="*/ 844 w 1084"/>
                <a:gd name="T7" fmla="*/ 1868 h 1823"/>
                <a:gd name="T8" fmla="*/ 761 w 1084"/>
                <a:gd name="T9" fmla="*/ 1770 h 1823"/>
                <a:gd name="T10" fmla="*/ 700 w 1084"/>
                <a:gd name="T11" fmla="*/ 1657 h 1823"/>
                <a:gd name="T12" fmla="*/ 664 w 1084"/>
                <a:gd name="T13" fmla="*/ 1532 h 1823"/>
                <a:gd name="T14" fmla="*/ 655 w 1084"/>
                <a:gd name="T15" fmla="*/ 1406 h 1823"/>
                <a:gd name="T16" fmla="*/ 673 w 1084"/>
                <a:gd name="T17" fmla="*/ 1280 h 1823"/>
                <a:gd name="T18" fmla="*/ 717 w 1084"/>
                <a:gd name="T19" fmla="*/ 1159 h 1823"/>
                <a:gd name="T20" fmla="*/ 785 w 1084"/>
                <a:gd name="T21" fmla="*/ 1051 h 1823"/>
                <a:gd name="T22" fmla="*/ 875 w 1084"/>
                <a:gd name="T23" fmla="*/ 958 h 1823"/>
                <a:gd name="T24" fmla="*/ 983 w 1084"/>
                <a:gd name="T25" fmla="*/ 885 h 1823"/>
                <a:gd name="T26" fmla="*/ 1097 w 1084"/>
                <a:gd name="T27" fmla="*/ 835 h 1823"/>
                <a:gd name="T28" fmla="*/ 1221 w 1084"/>
                <a:gd name="T29" fmla="*/ 810 h 1823"/>
                <a:gd name="T30" fmla="*/ 1284 w 1084"/>
                <a:gd name="T31" fmla="*/ 990 h 1823"/>
                <a:gd name="T32" fmla="*/ 1277 w 1084"/>
                <a:gd name="T33" fmla="*/ 0 h 1823"/>
                <a:gd name="T34" fmla="*/ 1186 w 1084"/>
                <a:gd name="T35" fmla="*/ 183 h 1823"/>
                <a:gd name="T36" fmla="*/ 1008 w 1084"/>
                <a:gd name="T37" fmla="*/ 213 h 1823"/>
                <a:gd name="T38" fmla="*/ 836 w 1084"/>
                <a:gd name="T39" fmla="*/ 266 h 1823"/>
                <a:gd name="T40" fmla="*/ 673 w 1084"/>
                <a:gd name="T41" fmla="*/ 343 h 1823"/>
                <a:gd name="T42" fmla="*/ 519 w 1084"/>
                <a:gd name="T43" fmla="*/ 437 h 1823"/>
                <a:gd name="T44" fmla="*/ 380 w 1084"/>
                <a:gd name="T45" fmla="*/ 552 h 1823"/>
                <a:gd name="T46" fmla="*/ 261 w 1084"/>
                <a:gd name="T47" fmla="*/ 684 h 1823"/>
                <a:gd name="T48" fmla="*/ 161 w 1084"/>
                <a:gd name="T49" fmla="*/ 831 h 1823"/>
                <a:gd name="T50" fmla="*/ 85 w 1084"/>
                <a:gd name="T51" fmla="*/ 990 h 1823"/>
                <a:gd name="T52" fmla="*/ 32 w 1084"/>
                <a:gd name="T53" fmla="*/ 1159 h 1823"/>
                <a:gd name="T54" fmla="*/ 5 w 1084"/>
                <a:gd name="T55" fmla="*/ 1334 h 1823"/>
                <a:gd name="T56" fmla="*/ 3 w 1084"/>
                <a:gd name="T57" fmla="*/ 1510 h 1823"/>
                <a:gd name="T58" fmla="*/ 27 w 1084"/>
                <a:gd name="T59" fmla="*/ 1685 h 1823"/>
                <a:gd name="T60" fmla="*/ 75 w 1084"/>
                <a:gd name="T61" fmla="*/ 1855 h 1823"/>
                <a:gd name="T62" fmla="*/ 149 w 1084"/>
                <a:gd name="T63" fmla="*/ 2016 h 1823"/>
                <a:gd name="T64" fmla="*/ 246 w 1084"/>
                <a:gd name="T65" fmla="*/ 2166 h 1823"/>
                <a:gd name="T66" fmla="*/ 364 w 1084"/>
                <a:gd name="T67" fmla="*/ 2301 h 1823"/>
                <a:gd name="T68" fmla="*/ 498 w 1084"/>
                <a:gd name="T69" fmla="*/ 2417 h 1823"/>
                <a:gd name="T70" fmla="*/ 650 w 1084"/>
                <a:gd name="T71" fmla="*/ 2514 h 1823"/>
                <a:gd name="T72" fmla="*/ 813 w 1084"/>
                <a:gd name="T73" fmla="*/ 2590 h 1823"/>
                <a:gd name="T74" fmla="*/ 987 w 1084"/>
                <a:gd name="T75" fmla="*/ 2641 h 1823"/>
                <a:gd name="T76" fmla="*/ 1165 w 1084"/>
                <a:gd name="T77" fmla="*/ 2669 h 1823"/>
                <a:gd name="T78" fmla="*/ 1348 w 1084"/>
                <a:gd name="T79" fmla="*/ 2672 h 1823"/>
                <a:gd name="T80" fmla="*/ 1256 w 1084"/>
                <a:gd name="T81" fmla="*/ 2046 h 182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84" h="1823">
                  <a:moveTo>
                    <a:pt x="832" y="1394"/>
                  </a:moveTo>
                  <a:lnTo>
                    <a:pt x="789" y="1389"/>
                  </a:lnTo>
                  <a:lnTo>
                    <a:pt x="746" y="1380"/>
                  </a:lnTo>
                  <a:lnTo>
                    <a:pt x="705" y="1367"/>
                  </a:lnTo>
                  <a:lnTo>
                    <a:pt x="665" y="1349"/>
                  </a:lnTo>
                  <a:lnTo>
                    <a:pt x="628" y="1327"/>
                  </a:lnTo>
                  <a:lnTo>
                    <a:pt x="592" y="1301"/>
                  </a:lnTo>
                  <a:lnTo>
                    <a:pt x="559" y="1273"/>
                  </a:lnTo>
                  <a:lnTo>
                    <a:pt x="530" y="1240"/>
                  </a:lnTo>
                  <a:lnTo>
                    <a:pt x="504" y="1206"/>
                  </a:lnTo>
                  <a:lnTo>
                    <a:pt x="482" y="1168"/>
                  </a:lnTo>
                  <a:lnTo>
                    <a:pt x="464" y="1129"/>
                  </a:lnTo>
                  <a:lnTo>
                    <a:pt x="450" y="1087"/>
                  </a:lnTo>
                  <a:lnTo>
                    <a:pt x="440" y="1044"/>
                  </a:lnTo>
                  <a:lnTo>
                    <a:pt x="434" y="1002"/>
                  </a:lnTo>
                  <a:lnTo>
                    <a:pt x="434" y="958"/>
                  </a:lnTo>
                  <a:lnTo>
                    <a:pt x="438" y="915"/>
                  </a:lnTo>
                  <a:lnTo>
                    <a:pt x="446" y="872"/>
                  </a:lnTo>
                  <a:lnTo>
                    <a:pt x="458" y="831"/>
                  </a:lnTo>
                  <a:lnTo>
                    <a:pt x="475" y="790"/>
                  </a:lnTo>
                  <a:lnTo>
                    <a:pt x="495" y="752"/>
                  </a:lnTo>
                  <a:lnTo>
                    <a:pt x="520" y="716"/>
                  </a:lnTo>
                  <a:lnTo>
                    <a:pt x="548" y="683"/>
                  </a:lnTo>
                  <a:lnTo>
                    <a:pt x="580" y="653"/>
                  </a:lnTo>
                  <a:lnTo>
                    <a:pt x="613" y="626"/>
                  </a:lnTo>
                  <a:lnTo>
                    <a:pt x="651" y="603"/>
                  </a:lnTo>
                  <a:lnTo>
                    <a:pt x="688" y="584"/>
                  </a:lnTo>
                  <a:lnTo>
                    <a:pt x="727" y="569"/>
                  </a:lnTo>
                  <a:lnTo>
                    <a:pt x="768" y="559"/>
                  </a:lnTo>
                  <a:lnTo>
                    <a:pt x="809" y="552"/>
                  </a:lnTo>
                  <a:lnTo>
                    <a:pt x="851" y="549"/>
                  </a:lnTo>
                  <a:lnTo>
                    <a:pt x="851" y="675"/>
                  </a:lnTo>
                  <a:lnTo>
                    <a:pt x="1083" y="353"/>
                  </a:lnTo>
                  <a:lnTo>
                    <a:pt x="846" y="0"/>
                  </a:lnTo>
                  <a:lnTo>
                    <a:pt x="846" y="121"/>
                  </a:lnTo>
                  <a:lnTo>
                    <a:pt x="786" y="125"/>
                  </a:lnTo>
                  <a:lnTo>
                    <a:pt x="726" y="133"/>
                  </a:lnTo>
                  <a:lnTo>
                    <a:pt x="668" y="145"/>
                  </a:lnTo>
                  <a:lnTo>
                    <a:pt x="610" y="161"/>
                  </a:lnTo>
                  <a:lnTo>
                    <a:pt x="554" y="181"/>
                  </a:lnTo>
                  <a:lnTo>
                    <a:pt x="499" y="206"/>
                  </a:lnTo>
                  <a:lnTo>
                    <a:pt x="446" y="234"/>
                  </a:lnTo>
                  <a:lnTo>
                    <a:pt x="394" y="264"/>
                  </a:lnTo>
                  <a:lnTo>
                    <a:pt x="344" y="298"/>
                  </a:lnTo>
                  <a:lnTo>
                    <a:pt x="297" y="335"/>
                  </a:lnTo>
                  <a:lnTo>
                    <a:pt x="252" y="376"/>
                  </a:lnTo>
                  <a:lnTo>
                    <a:pt x="211" y="420"/>
                  </a:lnTo>
                  <a:lnTo>
                    <a:pt x="173" y="466"/>
                  </a:lnTo>
                  <a:lnTo>
                    <a:pt x="138" y="515"/>
                  </a:lnTo>
                  <a:lnTo>
                    <a:pt x="107" y="566"/>
                  </a:lnTo>
                  <a:lnTo>
                    <a:pt x="79" y="620"/>
                  </a:lnTo>
                  <a:lnTo>
                    <a:pt x="56" y="675"/>
                  </a:lnTo>
                  <a:lnTo>
                    <a:pt x="37" y="733"/>
                  </a:lnTo>
                  <a:lnTo>
                    <a:pt x="21" y="790"/>
                  </a:lnTo>
                  <a:lnTo>
                    <a:pt x="10" y="850"/>
                  </a:lnTo>
                  <a:lnTo>
                    <a:pt x="3" y="909"/>
                  </a:lnTo>
                  <a:lnTo>
                    <a:pt x="0" y="969"/>
                  </a:lnTo>
                  <a:lnTo>
                    <a:pt x="2" y="1029"/>
                  </a:lnTo>
                  <a:lnTo>
                    <a:pt x="7" y="1090"/>
                  </a:lnTo>
                  <a:lnTo>
                    <a:pt x="18" y="1148"/>
                  </a:lnTo>
                  <a:lnTo>
                    <a:pt x="31" y="1207"/>
                  </a:lnTo>
                  <a:lnTo>
                    <a:pt x="50" y="1264"/>
                  </a:lnTo>
                  <a:lnTo>
                    <a:pt x="73" y="1320"/>
                  </a:lnTo>
                  <a:lnTo>
                    <a:pt x="99" y="1374"/>
                  </a:lnTo>
                  <a:lnTo>
                    <a:pt x="129" y="1426"/>
                  </a:lnTo>
                  <a:lnTo>
                    <a:pt x="163" y="1476"/>
                  </a:lnTo>
                  <a:lnTo>
                    <a:pt x="200" y="1523"/>
                  </a:lnTo>
                  <a:lnTo>
                    <a:pt x="241" y="1568"/>
                  </a:lnTo>
                  <a:lnTo>
                    <a:pt x="283" y="1609"/>
                  </a:lnTo>
                  <a:lnTo>
                    <a:pt x="330" y="1647"/>
                  </a:lnTo>
                  <a:lnTo>
                    <a:pt x="379" y="1682"/>
                  </a:lnTo>
                  <a:lnTo>
                    <a:pt x="431" y="1713"/>
                  </a:lnTo>
                  <a:lnTo>
                    <a:pt x="484" y="1741"/>
                  </a:lnTo>
                  <a:lnTo>
                    <a:pt x="539" y="1765"/>
                  </a:lnTo>
                  <a:lnTo>
                    <a:pt x="595" y="1784"/>
                  </a:lnTo>
                  <a:lnTo>
                    <a:pt x="654" y="1800"/>
                  </a:lnTo>
                  <a:lnTo>
                    <a:pt x="713" y="1812"/>
                  </a:lnTo>
                  <a:lnTo>
                    <a:pt x="772" y="1819"/>
                  </a:lnTo>
                  <a:lnTo>
                    <a:pt x="833" y="1822"/>
                  </a:lnTo>
                  <a:lnTo>
                    <a:pt x="893" y="1821"/>
                  </a:lnTo>
                  <a:lnTo>
                    <a:pt x="708" y="1557"/>
                  </a:lnTo>
                  <a:lnTo>
                    <a:pt x="832" y="1394"/>
                  </a:ln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 cmpd="sng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1969192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Rectangle 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481815" y="2547353"/>
              <a:ext cx="1862856" cy="751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defTabSz="1695345">
                <a:buClr>
                  <a:srgbClr val="EA0000"/>
                </a:buClr>
              </a:pPr>
              <a:r>
                <a:rPr lang="en-AU" sz="61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SOCIETY </a:t>
              </a:r>
              <a:r>
                <a:rPr lang="en-AU" sz="43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AU" sz="43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PROSPERS</a:t>
              </a:r>
              <a:endParaRPr lang="en-AU" sz="43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4519695" y="2948090"/>
              <a:ext cx="2114319" cy="513511"/>
            </a:xfrm>
            <a:prstGeom prst="rect">
              <a:avLst/>
            </a:prstGeom>
          </p:spPr>
          <p:txBody>
            <a:bodyPr>
              <a:no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8700" b="1" spc="108" dirty="0">
                  <a:ln w="11430"/>
                  <a:solidFill>
                    <a:srgbClr val="0070C0"/>
                  </a:solidFill>
                  <a:latin typeface="Arial Rounded MT Bold" pitchFamily="34" charset="0"/>
                </a:rPr>
                <a:t>WATER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032" y="4237548"/>
              <a:ext cx="2277990" cy="289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30000"/>
                </a:spcBef>
                <a:buClr>
                  <a:srgbClr val="000000"/>
                </a:buClr>
                <a:buSzPct val="75000"/>
              </a:pPr>
              <a:r>
                <a:rPr lang="en-GB" sz="36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SOURCE OF LIFE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32379" y="4530265"/>
              <a:ext cx="2125244" cy="2896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30000"/>
                </a:spcBef>
                <a:buClr>
                  <a:srgbClr val="000000"/>
                </a:buClr>
                <a:buSzPct val="75000"/>
              </a:pPr>
              <a:r>
                <a:rPr lang="en-GB" sz="36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GROWTH ENABLER</a:t>
              </a:r>
              <a:endPara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8" y="2993588"/>
            <a:ext cx="7696199" cy="4489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We believe that water is a fundamental </a:t>
            </a:r>
            <a:r>
              <a:rPr lang="en-US" sz="3600" dirty="0"/>
              <a:t>enabler of individual &amp; societal </a:t>
            </a:r>
            <a:r>
              <a:rPr lang="en-US" sz="3600" dirty="0" smtClean="0"/>
              <a:t>progress. But it’s what we </a:t>
            </a:r>
            <a:r>
              <a:rPr lang="en-US" sz="3600" i="1" dirty="0" smtClean="0"/>
              <a:t>do, </a:t>
            </a:r>
            <a:r>
              <a:rPr lang="en-US" sz="3600" dirty="0" smtClean="0"/>
              <a:t>and the genuine, meaningful </a:t>
            </a:r>
            <a:r>
              <a:rPr lang="en-US" sz="3600" i="1" dirty="0" smtClean="0"/>
              <a:t>actions </a:t>
            </a:r>
            <a:r>
              <a:rPr lang="en-US" sz="3600" dirty="0" smtClean="0"/>
              <a:t>we take around water that can make a difference for society.  </a:t>
            </a:r>
            <a:endParaRPr lang="en-US" sz="3600" dirty="0"/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098553" y="1219201"/>
            <a:ext cx="20237455" cy="1104901"/>
          </a:xfrm>
        </p:spPr>
        <p:txBody>
          <a:bodyPr>
            <a:noAutofit/>
          </a:bodyPr>
          <a:lstStyle/>
          <a:p>
            <a:r>
              <a:rPr lang="en-US" sz="4300" dirty="0" smtClean="0"/>
              <a:t>Enabling prosperity through action</a:t>
            </a:r>
            <a:endParaRPr lang="en-US" sz="43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189455" y="1638300"/>
            <a:ext cx="10169199" cy="1006198"/>
          </a:xfrm>
          <a:prstGeom prst="rect">
            <a:avLst/>
          </a:prstGeom>
        </p:spPr>
        <p:txBody>
          <a:bodyPr lIns="81622" tIns="40812" rIns="81622" bIns="40812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000" dirty="0">
                <a:ln w="18415" cmpd="sng">
                  <a:noFill/>
                  <a:prstDash val="solid"/>
                </a:ln>
                <a:solidFill>
                  <a:srgbClr val="1F497D">
                    <a:lumMod val="75000"/>
                  </a:srgbClr>
                </a:solidFill>
              </a:rPr>
              <a:t>“Water is an essential component of growth, social and economic development, poverty reduction and equity…”. </a:t>
            </a:r>
          </a:p>
          <a:p>
            <a:pPr marL="0" indent="0">
              <a:buNone/>
            </a:pPr>
            <a:r>
              <a:rPr lang="en-GB" sz="1700" dirty="0">
                <a:ln w="18415" cmpd="sng">
                  <a:noFill/>
                  <a:prstDash val="solid"/>
                </a:ln>
                <a:solidFill>
                  <a:srgbClr val="1F497D">
                    <a:lumMod val="75000"/>
                  </a:srgbClr>
                </a:solidFill>
              </a:rPr>
              <a:t>(3</a:t>
            </a:r>
            <a:r>
              <a:rPr lang="en-GB" sz="1700" baseline="30000" dirty="0">
                <a:ln w="18415" cmpd="sng">
                  <a:noFill/>
                  <a:prstDash val="solid"/>
                </a:ln>
                <a:solidFill>
                  <a:srgbClr val="1F497D">
                    <a:lumMod val="75000"/>
                  </a:srgbClr>
                </a:solidFill>
              </a:rPr>
              <a:t>rd</a:t>
            </a:r>
            <a:r>
              <a:rPr lang="en-GB" sz="1700" dirty="0">
                <a:ln w="18415" cmpd="sng">
                  <a:noFill/>
                  <a:prstDash val="solid"/>
                </a:ln>
                <a:solidFill>
                  <a:srgbClr val="1F497D">
                    <a:lumMod val="75000"/>
                  </a:srgbClr>
                </a:solidFill>
              </a:rPr>
              <a:t> UN Water report – 2009)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43000" y="668295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s</a:t>
            </a:r>
            <a:r>
              <a:rPr lang="en-US" sz="2800" dirty="0" smtClean="0"/>
              <a:t>trategic overview</a:t>
            </a:r>
            <a:endParaRPr lang="en-US" sz="2800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7" name="Picture 1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9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Shared Value with Our Brands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94A032-2DBB-4925-AFAE-F39B76C39724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82200" y="4552226"/>
            <a:ext cx="11129036" cy="6468189"/>
            <a:chOff x="4882372" y="2721260"/>
            <a:chExt cx="4769587" cy="3326497"/>
          </a:xfrm>
        </p:grpSpPr>
        <p:grpSp>
          <p:nvGrpSpPr>
            <p:cNvPr id="6" name="Group 6"/>
            <p:cNvGrpSpPr>
              <a:grpSpLocks/>
            </p:cNvGrpSpPr>
            <p:nvPr>
              <p:custDataLst>
                <p:tags r:id="rId1"/>
              </p:custDataLst>
            </p:nvPr>
          </p:nvGrpSpPr>
          <p:grpSpPr bwMode="auto">
            <a:xfrm rot="900000">
              <a:off x="4882372" y="2721260"/>
              <a:ext cx="4769587" cy="3326497"/>
              <a:chOff x="1068" y="938"/>
              <a:chExt cx="3503" cy="2259"/>
            </a:xfrm>
          </p:grpSpPr>
          <p:sp>
            <p:nvSpPr>
              <p:cNvPr id="9" name="Freeform 7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 rot="-3010149">
                <a:off x="2506" y="346"/>
                <a:ext cx="1473" cy="2657"/>
              </a:xfrm>
              <a:custGeom>
                <a:avLst/>
                <a:gdLst>
                  <a:gd name="T0" fmla="*/ 510 w 976"/>
                  <a:gd name="T1" fmla="*/ 2427 h 1811"/>
                  <a:gd name="T2" fmla="*/ 678 w 976"/>
                  <a:gd name="T3" fmla="*/ 2365 h 1811"/>
                  <a:gd name="T4" fmla="*/ 835 w 976"/>
                  <a:gd name="T5" fmla="*/ 2281 h 1811"/>
                  <a:gd name="T6" fmla="*/ 983 w 976"/>
                  <a:gd name="T7" fmla="*/ 2179 h 1811"/>
                  <a:gd name="T8" fmla="*/ 1118 w 976"/>
                  <a:gd name="T9" fmla="*/ 2061 h 1811"/>
                  <a:gd name="T10" fmla="*/ 1235 w 976"/>
                  <a:gd name="T11" fmla="*/ 1926 h 1811"/>
                  <a:gd name="T12" fmla="*/ 1331 w 976"/>
                  <a:gd name="T13" fmla="*/ 1775 h 1811"/>
                  <a:gd name="T14" fmla="*/ 1402 w 976"/>
                  <a:gd name="T15" fmla="*/ 1614 h 1811"/>
                  <a:gd name="T16" fmla="*/ 1450 w 976"/>
                  <a:gd name="T17" fmla="*/ 1444 h 1811"/>
                  <a:gd name="T18" fmla="*/ 1471 w 976"/>
                  <a:gd name="T19" fmla="*/ 1269 h 1811"/>
                  <a:gd name="T20" fmla="*/ 1467 w 976"/>
                  <a:gd name="T21" fmla="*/ 1092 h 1811"/>
                  <a:gd name="T22" fmla="*/ 1434 w 976"/>
                  <a:gd name="T23" fmla="*/ 917 h 1811"/>
                  <a:gd name="T24" fmla="*/ 1378 w 976"/>
                  <a:gd name="T25" fmla="*/ 750 h 1811"/>
                  <a:gd name="T26" fmla="*/ 1296 w 976"/>
                  <a:gd name="T27" fmla="*/ 591 h 1811"/>
                  <a:gd name="T28" fmla="*/ 1192 w 976"/>
                  <a:gd name="T29" fmla="*/ 446 h 1811"/>
                  <a:gd name="T30" fmla="*/ 1069 w 976"/>
                  <a:gd name="T31" fmla="*/ 317 h 1811"/>
                  <a:gd name="T32" fmla="*/ 927 w 976"/>
                  <a:gd name="T33" fmla="*/ 208 h 1811"/>
                  <a:gd name="T34" fmla="*/ 770 w 976"/>
                  <a:gd name="T35" fmla="*/ 119 h 1811"/>
                  <a:gd name="T36" fmla="*/ 601 w 976"/>
                  <a:gd name="T37" fmla="*/ 53 h 1811"/>
                  <a:gd name="T38" fmla="*/ 424 w 976"/>
                  <a:gd name="T39" fmla="*/ 12 h 1811"/>
                  <a:gd name="T40" fmla="*/ 444 w 976"/>
                  <a:gd name="T41" fmla="*/ 164 h 1811"/>
                  <a:gd name="T42" fmla="*/ 341 w 976"/>
                  <a:gd name="T43" fmla="*/ 637 h 1811"/>
                  <a:gd name="T44" fmla="*/ 462 w 976"/>
                  <a:gd name="T45" fmla="*/ 679 h 1811"/>
                  <a:gd name="T46" fmla="*/ 572 w 976"/>
                  <a:gd name="T47" fmla="*/ 745 h 1811"/>
                  <a:gd name="T48" fmla="*/ 664 w 976"/>
                  <a:gd name="T49" fmla="*/ 832 h 1811"/>
                  <a:gd name="T50" fmla="*/ 738 w 976"/>
                  <a:gd name="T51" fmla="*/ 935 h 1811"/>
                  <a:gd name="T52" fmla="*/ 786 w 976"/>
                  <a:gd name="T53" fmla="*/ 1050 h 1811"/>
                  <a:gd name="T54" fmla="*/ 812 w 976"/>
                  <a:gd name="T55" fmla="*/ 1175 h 1811"/>
                  <a:gd name="T56" fmla="*/ 809 w 976"/>
                  <a:gd name="T57" fmla="*/ 1300 h 1811"/>
                  <a:gd name="T58" fmla="*/ 780 w 976"/>
                  <a:gd name="T59" fmla="*/ 1422 h 1811"/>
                  <a:gd name="T60" fmla="*/ 727 w 976"/>
                  <a:gd name="T61" fmla="*/ 1535 h 1811"/>
                  <a:gd name="T62" fmla="*/ 650 w 976"/>
                  <a:gd name="T63" fmla="*/ 1636 h 1811"/>
                  <a:gd name="T64" fmla="*/ 554 w 976"/>
                  <a:gd name="T65" fmla="*/ 1719 h 1811"/>
                  <a:gd name="T66" fmla="*/ 442 w 976"/>
                  <a:gd name="T67" fmla="*/ 1783 h 1811"/>
                  <a:gd name="T68" fmla="*/ 382 w 976"/>
                  <a:gd name="T69" fmla="*/ 1604 h 1811"/>
                  <a:gd name="T70" fmla="*/ 421 w 976"/>
                  <a:gd name="T71" fmla="*/ 2656 h 1811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976" h="1811">
                    <a:moveTo>
                      <a:pt x="279" y="1669"/>
                    </a:moveTo>
                    <a:lnTo>
                      <a:pt x="338" y="1654"/>
                    </a:lnTo>
                    <a:lnTo>
                      <a:pt x="394" y="1635"/>
                    </a:lnTo>
                    <a:lnTo>
                      <a:pt x="449" y="1612"/>
                    </a:lnTo>
                    <a:lnTo>
                      <a:pt x="502" y="1585"/>
                    </a:lnTo>
                    <a:lnTo>
                      <a:pt x="553" y="1555"/>
                    </a:lnTo>
                    <a:lnTo>
                      <a:pt x="601" y="1520"/>
                    </a:lnTo>
                    <a:lnTo>
                      <a:pt x="651" y="1485"/>
                    </a:lnTo>
                    <a:lnTo>
                      <a:pt x="697" y="1447"/>
                    </a:lnTo>
                    <a:lnTo>
                      <a:pt x="741" y="1405"/>
                    </a:lnTo>
                    <a:lnTo>
                      <a:pt x="782" y="1361"/>
                    </a:lnTo>
                    <a:lnTo>
                      <a:pt x="818" y="1313"/>
                    </a:lnTo>
                    <a:lnTo>
                      <a:pt x="851" y="1263"/>
                    </a:lnTo>
                    <a:lnTo>
                      <a:pt x="882" y="1210"/>
                    </a:lnTo>
                    <a:lnTo>
                      <a:pt x="908" y="1156"/>
                    </a:lnTo>
                    <a:lnTo>
                      <a:pt x="929" y="1100"/>
                    </a:lnTo>
                    <a:lnTo>
                      <a:pt x="947" y="1043"/>
                    </a:lnTo>
                    <a:lnTo>
                      <a:pt x="961" y="984"/>
                    </a:lnTo>
                    <a:lnTo>
                      <a:pt x="970" y="924"/>
                    </a:lnTo>
                    <a:lnTo>
                      <a:pt x="975" y="865"/>
                    </a:lnTo>
                    <a:lnTo>
                      <a:pt x="975" y="804"/>
                    </a:lnTo>
                    <a:lnTo>
                      <a:pt x="972" y="744"/>
                    </a:lnTo>
                    <a:lnTo>
                      <a:pt x="963" y="685"/>
                    </a:lnTo>
                    <a:lnTo>
                      <a:pt x="950" y="625"/>
                    </a:lnTo>
                    <a:lnTo>
                      <a:pt x="935" y="567"/>
                    </a:lnTo>
                    <a:lnTo>
                      <a:pt x="913" y="511"/>
                    </a:lnTo>
                    <a:lnTo>
                      <a:pt x="889" y="456"/>
                    </a:lnTo>
                    <a:lnTo>
                      <a:pt x="859" y="403"/>
                    </a:lnTo>
                    <a:lnTo>
                      <a:pt x="826" y="352"/>
                    </a:lnTo>
                    <a:lnTo>
                      <a:pt x="790" y="304"/>
                    </a:lnTo>
                    <a:lnTo>
                      <a:pt x="751" y="259"/>
                    </a:lnTo>
                    <a:lnTo>
                      <a:pt x="708" y="216"/>
                    </a:lnTo>
                    <a:lnTo>
                      <a:pt x="662" y="178"/>
                    </a:lnTo>
                    <a:lnTo>
                      <a:pt x="614" y="142"/>
                    </a:lnTo>
                    <a:lnTo>
                      <a:pt x="563" y="109"/>
                    </a:lnTo>
                    <a:lnTo>
                      <a:pt x="510" y="81"/>
                    </a:lnTo>
                    <a:lnTo>
                      <a:pt x="455" y="56"/>
                    </a:lnTo>
                    <a:lnTo>
                      <a:pt x="398" y="36"/>
                    </a:lnTo>
                    <a:lnTo>
                      <a:pt x="340" y="20"/>
                    </a:lnTo>
                    <a:lnTo>
                      <a:pt x="281" y="8"/>
                    </a:lnTo>
                    <a:lnTo>
                      <a:pt x="222" y="0"/>
                    </a:lnTo>
                    <a:lnTo>
                      <a:pt x="294" y="112"/>
                    </a:lnTo>
                    <a:lnTo>
                      <a:pt x="369" y="222"/>
                    </a:lnTo>
                    <a:lnTo>
                      <a:pt x="226" y="434"/>
                    </a:lnTo>
                    <a:lnTo>
                      <a:pt x="268" y="446"/>
                    </a:lnTo>
                    <a:lnTo>
                      <a:pt x="306" y="463"/>
                    </a:lnTo>
                    <a:lnTo>
                      <a:pt x="344" y="483"/>
                    </a:lnTo>
                    <a:lnTo>
                      <a:pt x="379" y="508"/>
                    </a:lnTo>
                    <a:lnTo>
                      <a:pt x="411" y="536"/>
                    </a:lnTo>
                    <a:lnTo>
                      <a:pt x="440" y="567"/>
                    </a:lnTo>
                    <a:lnTo>
                      <a:pt x="467" y="601"/>
                    </a:lnTo>
                    <a:lnTo>
                      <a:pt x="489" y="637"/>
                    </a:lnTo>
                    <a:lnTo>
                      <a:pt x="508" y="676"/>
                    </a:lnTo>
                    <a:lnTo>
                      <a:pt x="521" y="716"/>
                    </a:lnTo>
                    <a:lnTo>
                      <a:pt x="531" y="758"/>
                    </a:lnTo>
                    <a:lnTo>
                      <a:pt x="538" y="801"/>
                    </a:lnTo>
                    <a:lnTo>
                      <a:pt x="539" y="843"/>
                    </a:lnTo>
                    <a:lnTo>
                      <a:pt x="536" y="886"/>
                    </a:lnTo>
                    <a:lnTo>
                      <a:pt x="529" y="928"/>
                    </a:lnTo>
                    <a:lnTo>
                      <a:pt x="517" y="969"/>
                    </a:lnTo>
                    <a:lnTo>
                      <a:pt x="501" y="1009"/>
                    </a:lnTo>
                    <a:lnTo>
                      <a:pt x="482" y="1046"/>
                    </a:lnTo>
                    <a:lnTo>
                      <a:pt x="458" y="1082"/>
                    </a:lnTo>
                    <a:lnTo>
                      <a:pt x="431" y="1115"/>
                    </a:lnTo>
                    <a:lnTo>
                      <a:pt x="401" y="1145"/>
                    </a:lnTo>
                    <a:lnTo>
                      <a:pt x="367" y="1172"/>
                    </a:lnTo>
                    <a:lnTo>
                      <a:pt x="331" y="1196"/>
                    </a:lnTo>
                    <a:lnTo>
                      <a:pt x="293" y="1215"/>
                    </a:lnTo>
                    <a:lnTo>
                      <a:pt x="253" y="1230"/>
                    </a:lnTo>
                    <a:lnTo>
                      <a:pt x="253" y="1093"/>
                    </a:lnTo>
                    <a:lnTo>
                      <a:pt x="0" y="1420"/>
                    </a:lnTo>
                    <a:lnTo>
                      <a:pt x="279" y="1810"/>
                    </a:lnTo>
                    <a:lnTo>
                      <a:pt x="279" y="1669"/>
                    </a:lnTo>
                  </a:path>
                </a:pathLst>
              </a:custGeom>
              <a:solidFill>
                <a:srgbClr val="00206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 cmpd="sng">
                    <a:solidFill>
                      <a:schemeClr val="folHlink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1969192"/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8"/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 rot="18589851">
                <a:off x="1588" y="1041"/>
                <a:ext cx="1636" cy="2675"/>
              </a:xfrm>
              <a:custGeom>
                <a:avLst/>
                <a:gdLst>
                  <a:gd name="T0" fmla="*/ 1191 w 1084"/>
                  <a:gd name="T1" fmla="*/ 2038 h 1823"/>
                  <a:gd name="T2" fmla="*/ 1064 w 1084"/>
                  <a:gd name="T3" fmla="*/ 2006 h 1823"/>
                  <a:gd name="T4" fmla="*/ 948 w 1084"/>
                  <a:gd name="T5" fmla="*/ 1947 h 1823"/>
                  <a:gd name="T6" fmla="*/ 844 w 1084"/>
                  <a:gd name="T7" fmla="*/ 1868 h 1823"/>
                  <a:gd name="T8" fmla="*/ 761 w 1084"/>
                  <a:gd name="T9" fmla="*/ 1770 h 1823"/>
                  <a:gd name="T10" fmla="*/ 700 w 1084"/>
                  <a:gd name="T11" fmla="*/ 1657 h 1823"/>
                  <a:gd name="T12" fmla="*/ 664 w 1084"/>
                  <a:gd name="T13" fmla="*/ 1532 h 1823"/>
                  <a:gd name="T14" fmla="*/ 655 w 1084"/>
                  <a:gd name="T15" fmla="*/ 1406 h 1823"/>
                  <a:gd name="T16" fmla="*/ 673 w 1084"/>
                  <a:gd name="T17" fmla="*/ 1280 h 1823"/>
                  <a:gd name="T18" fmla="*/ 717 w 1084"/>
                  <a:gd name="T19" fmla="*/ 1159 h 1823"/>
                  <a:gd name="T20" fmla="*/ 785 w 1084"/>
                  <a:gd name="T21" fmla="*/ 1051 h 1823"/>
                  <a:gd name="T22" fmla="*/ 875 w 1084"/>
                  <a:gd name="T23" fmla="*/ 958 h 1823"/>
                  <a:gd name="T24" fmla="*/ 983 w 1084"/>
                  <a:gd name="T25" fmla="*/ 885 h 1823"/>
                  <a:gd name="T26" fmla="*/ 1097 w 1084"/>
                  <a:gd name="T27" fmla="*/ 835 h 1823"/>
                  <a:gd name="T28" fmla="*/ 1221 w 1084"/>
                  <a:gd name="T29" fmla="*/ 810 h 1823"/>
                  <a:gd name="T30" fmla="*/ 1284 w 1084"/>
                  <a:gd name="T31" fmla="*/ 990 h 1823"/>
                  <a:gd name="T32" fmla="*/ 1277 w 1084"/>
                  <a:gd name="T33" fmla="*/ 0 h 1823"/>
                  <a:gd name="T34" fmla="*/ 1186 w 1084"/>
                  <a:gd name="T35" fmla="*/ 183 h 1823"/>
                  <a:gd name="T36" fmla="*/ 1008 w 1084"/>
                  <a:gd name="T37" fmla="*/ 213 h 1823"/>
                  <a:gd name="T38" fmla="*/ 836 w 1084"/>
                  <a:gd name="T39" fmla="*/ 266 h 1823"/>
                  <a:gd name="T40" fmla="*/ 673 w 1084"/>
                  <a:gd name="T41" fmla="*/ 343 h 1823"/>
                  <a:gd name="T42" fmla="*/ 519 w 1084"/>
                  <a:gd name="T43" fmla="*/ 437 h 1823"/>
                  <a:gd name="T44" fmla="*/ 380 w 1084"/>
                  <a:gd name="T45" fmla="*/ 552 h 1823"/>
                  <a:gd name="T46" fmla="*/ 261 w 1084"/>
                  <a:gd name="T47" fmla="*/ 684 h 1823"/>
                  <a:gd name="T48" fmla="*/ 161 w 1084"/>
                  <a:gd name="T49" fmla="*/ 831 h 1823"/>
                  <a:gd name="T50" fmla="*/ 85 w 1084"/>
                  <a:gd name="T51" fmla="*/ 990 h 1823"/>
                  <a:gd name="T52" fmla="*/ 32 w 1084"/>
                  <a:gd name="T53" fmla="*/ 1159 h 1823"/>
                  <a:gd name="T54" fmla="*/ 5 w 1084"/>
                  <a:gd name="T55" fmla="*/ 1334 h 1823"/>
                  <a:gd name="T56" fmla="*/ 3 w 1084"/>
                  <a:gd name="T57" fmla="*/ 1510 h 1823"/>
                  <a:gd name="T58" fmla="*/ 27 w 1084"/>
                  <a:gd name="T59" fmla="*/ 1685 h 1823"/>
                  <a:gd name="T60" fmla="*/ 75 w 1084"/>
                  <a:gd name="T61" fmla="*/ 1855 h 1823"/>
                  <a:gd name="T62" fmla="*/ 149 w 1084"/>
                  <a:gd name="T63" fmla="*/ 2016 h 1823"/>
                  <a:gd name="T64" fmla="*/ 246 w 1084"/>
                  <a:gd name="T65" fmla="*/ 2166 h 1823"/>
                  <a:gd name="T66" fmla="*/ 364 w 1084"/>
                  <a:gd name="T67" fmla="*/ 2301 h 1823"/>
                  <a:gd name="T68" fmla="*/ 498 w 1084"/>
                  <a:gd name="T69" fmla="*/ 2417 h 1823"/>
                  <a:gd name="T70" fmla="*/ 650 w 1084"/>
                  <a:gd name="T71" fmla="*/ 2514 h 1823"/>
                  <a:gd name="T72" fmla="*/ 813 w 1084"/>
                  <a:gd name="T73" fmla="*/ 2590 h 1823"/>
                  <a:gd name="T74" fmla="*/ 987 w 1084"/>
                  <a:gd name="T75" fmla="*/ 2641 h 1823"/>
                  <a:gd name="T76" fmla="*/ 1165 w 1084"/>
                  <a:gd name="T77" fmla="*/ 2669 h 1823"/>
                  <a:gd name="T78" fmla="*/ 1348 w 1084"/>
                  <a:gd name="T79" fmla="*/ 2672 h 1823"/>
                  <a:gd name="T80" fmla="*/ 1256 w 1084"/>
                  <a:gd name="T81" fmla="*/ 2046 h 182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84" h="1823">
                    <a:moveTo>
                      <a:pt x="832" y="1394"/>
                    </a:moveTo>
                    <a:lnTo>
                      <a:pt x="789" y="1389"/>
                    </a:lnTo>
                    <a:lnTo>
                      <a:pt x="746" y="1380"/>
                    </a:lnTo>
                    <a:lnTo>
                      <a:pt x="705" y="1367"/>
                    </a:lnTo>
                    <a:lnTo>
                      <a:pt x="665" y="1349"/>
                    </a:lnTo>
                    <a:lnTo>
                      <a:pt x="628" y="1327"/>
                    </a:lnTo>
                    <a:lnTo>
                      <a:pt x="592" y="1301"/>
                    </a:lnTo>
                    <a:lnTo>
                      <a:pt x="559" y="1273"/>
                    </a:lnTo>
                    <a:lnTo>
                      <a:pt x="530" y="1240"/>
                    </a:lnTo>
                    <a:lnTo>
                      <a:pt x="504" y="1206"/>
                    </a:lnTo>
                    <a:lnTo>
                      <a:pt x="482" y="1168"/>
                    </a:lnTo>
                    <a:lnTo>
                      <a:pt x="464" y="1129"/>
                    </a:lnTo>
                    <a:lnTo>
                      <a:pt x="450" y="1087"/>
                    </a:lnTo>
                    <a:lnTo>
                      <a:pt x="440" y="1044"/>
                    </a:lnTo>
                    <a:lnTo>
                      <a:pt x="434" y="1002"/>
                    </a:lnTo>
                    <a:lnTo>
                      <a:pt x="434" y="958"/>
                    </a:lnTo>
                    <a:lnTo>
                      <a:pt x="438" y="915"/>
                    </a:lnTo>
                    <a:lnTo>
                      <a:pt x="446" y="872"/>
                    </a:lnTo>
                    <a:lnTo>
                      <a:pt x="458" y="831"/>
                    </a:lnTo>
                    <a:lnTo>
                      <a:pt x="475" y="790"/>
                    </a:lnTo>
                    <a:lnTo>
                      <a:pt x="495" y="752"/>
                    </a:lnTo>
                    <a:lnTo>
                      <a:pt x="520" y="716"/>
                    </a:lnTo>
                    <a:lnTo>
                      <a:pt x="548" y="683"/>
                    </a:lnTo>
                    <a:lnTo>
                      <a:pt x="580" y="653"/>
                    </a:lnTo>
                    <a:lnTo>
                      <a:pt x="613" y="626"/>
                    </a:lnTo>
                    <a:lnTo>
                      <a:pt x="651" y="603"/>
                    </a:lnTo>
                    <a:lnTo>
                      <a:pt x="688" y="584"/>
                    </a:lnTo>
                    <a:lnTo>
                      <a:pt x="727" y="569"/>
                    </a:lnTo>
                    <a:lnTo>
                      <a:pt x="768" y="559"/>
                    </a:lnTo>
                    <a:lnTo>
                      <a:pt x="809" y="552"/>
                    </a:lnTo>
                    <a:lnTo>
                      <a:pt x="851" y="549"/>
                    </a:lnTo>
                    <a:lnTo>
                      <a:pt x="851" y="675"/>
                    </a:lnTo>
                    <a:lnTo>
                      <a:pt x="1083" y="353"/>
                    </a:lnTo>
                    <a:lnTo>
                      <a:pt x="846" y="0"/>
                    </a:lnTo>
                    <a:lnTo>
                      <a:pt x="846" y="121"/>
                    </a:lnTo>
                    <a:lnTo>
                      <a:pt x="786" y="125"/>
                    </a:lnTo>
                    <a:lnTo>
                      <a:pt x="726" y="133"/>
                    </a:lnTo>
                    <a:lnTo>
                      <a:pt x="668" y="145"/>
                    </a:lnTo>
                    <a:lnTo>
                      <a:pt x="610" y="161"/>
                    </a:lnTo>
                    <a:lnTo>
                      <a:pt x="554" y="181"/>
                    </a:lnTo>
                    <a:lnTo>
                      <a:pt x="499" y="206"/>
                    </a:lnTo>
                    <a:lnTo>
                      <a:pt x="446" y="234"/>
                    </a:lnTo>
                    <a:lnTo>
                      <a:pt x="394" y="264"/>
                    </a:lnTo>
                    <a:lnTo>
                      <a:pt x="344" y="298"/>
                    </a:lnTo>
                    <a:lnTo>
                      <a:pt x="297" y="335"/>
                    </a:lnTo>
                    <a:lnTo>
                      <a:pt x="252" y="376"/>
                    </a:lnTo>
                    <a:lnTo>
                      <a:pt x="211" y="420"/>
                    </a:lnTo>
                    <a:lnTo>
                      <a:pt x="173" y="466"/>
                    </a:lnTo>
                    <a:lnTo>
                      <a:pt x="138" y="515"/>
                    </a:lnTo>
                    <a:lnTo>
                      <a:pt x="107" y="566"/>
                    </a:lnTo>
                    <a:lnTo>
                      <a:pt x="79" y="620"/>
                    </a:lnTo>
                    <a:lnTo>
                      <a:pt x="56" y="675"/>
                    </a:lnTo>
                    <a:lnTo>
                      <a:pt x="37" y="733"/>
                    </a:lnTo>
                    <a:lnTo>
                      <a:pt x="21" y="790"/>
                    </a:lnTo>
                    <a:lnTo>
                      <a:pt x="10" y="850"/>
                    </a:lnTo>
                    <a:lnTo>
                      <a:pt x="3" y="909"/>
                    </a:lnTo>
                    <a:lnTo>
                      <a:pt x="0" y="969"/>
                    </a:lnTo>
                    <a:lnTo>
                      <a:pt x="2" y="1029"/>
                    </a:lnTo>
                    <a:lnTo>
                      <a:pt x="7" y="1090"/>
                    </a:lnTo>
                    <a:lnTo>
                      <a:pt x="18" y="1148"/>
                    </a:lnTo>
                    <a:lnTo>
                      <a:pt x="31" y="1207"/>
                    </a:lnTo>
                    <a:lnTo>
                      <a:pt x="50" y="1264"/>
                    </a:lnTo>
                    <a:lnTo>
                      <a:pt x="73" y="1320"/>
                    </a:lnTo>
                    <a:lnTo>
                      <a:pt x="99" y="1374"/>
                    </a:lnTo>
                    <a:lnTo>
                      <a:pt x="129" y="1426"/>
                    </a:lnTo>
                    <a:lnTo>
                      <a:pt x="163" y="1476"/>
                    </a:lnTo>
                    <a:lnTo>
                      <a:pt x="200" y="1523"/>
                    </a:lnTo>
                    <a:lnTo>
                      <a:pt x="241" y="1568"/>
                    </a:lnTo>
                    <a:lnTo>
                      <a:pt x="283" y="1609"/>
                    </a:lnTo>
                    <a:lnTo>
                      <a:pt x="330" y="1647"/>
                    </a:lnTo>
                    <a:lnTo>
                      <a:pt x="379" y="1682"/>
                    </a:lnTo>
                    <a:lnTo>
                      <a:pt x="431" y="1713"/>
                    </a:lnTo>
                    <a:lnTo>
                      <a:pt x="484" y="1741"/>
                    </a:lnTo>
                    <a:lnTo>
                      <a:pt x="539" y="1765"/>
                    </a:lnTo>
                    <a:lnTo>
                      <a:pt x="595" y="1784"/>
                    </a:lnTo>
                    <a:lnTo>
                      <a:pt x="654" y="1800"/>
                    </a:lnTo>
                    <a:lnTo>
                      <a:pt x="713" y="1812"/>
                    </a:lnTo>
                    <a:lnTo>
                      <a:pt x="772" y="1819"/>
                    </a:lnTo>
                    <a:lnTo>
                      <a:pt x="833" y="1822"/>
                    </a:lnTo>
                    <a:lnTo>
                      <a:pt x="893" y="1821"/>
                    </a:lnTo>
                    <a:lnTo>
                      <a:pt x="708" y="1557"/>
                    </a:lnTo>
                    <a:lnTo>
                      <a:pt x="832" y="1394"/>
                    </a:lnTo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 cmpd="sng">
                    <a:solidFill>
                      <a:srgbClr val="80808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1969192"/>
                <a:endParaRPr lang="en-US" dirty="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883652" y="3911494"/>
              <a:ext cx="1440092" cy="759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defTabSz="1695345">
                <a:buClr>
                  <a:srgbClr val="EA0000"/>
                </a:buClr>
              </a:pPr>
              <a:r>
                <a:rPr lang="en-AU" sz="4800" b="1" dirty="0">
                  <a:ln>
                    <a:solidFill>
                      <a:schemeClr val="tx2"/>
                    </a:solidFill>
                  </a:ln>
                  <a:solidFill>
                    <a:schemeClr val="tx2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KO WATER prospers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980343" y="3950683"/>
              <a:ext cx="1951628" cy="759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1">
              <a:spAutoFit/>
            </a:bodyPr>
            <a:lstStyle/>
            <a:p>
              <a:pPr defTabSz="1695345">
                <a:buClr>
                  <a:srgbClr val="EA0000"/>
                </a:buClr>
              </a:pPr>
              <a:r>
                <a:rPr lang="en-AU" sz="48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SOCIETY</a:t>
              </a:r>
            </a:p>
            <a:p>
              <a:pPr defTabSz="1695345">
                <a:buClr>
                  <a:srgbClr val="EA0000"/>
                </a:buClr>
              </a:pPr>
              <a:r>
                <a:rPr lang="en-AU" sz="48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prospers</a:t>
              </a:r>
              <a:endParaRPr lang="en-AU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96595" y="1943100"/>
            <a:ext cx="8637664" cy="754047"/>
          </a:xfrm>
          <a:prstGeom prst="rect">
            <a:avLst/>
          </a:prstGeom>
          <a:noFill/>
        </p:spPr>
        <p:txBody>
          <a:bodyPr wrap="square" lIns="198114" tIns="99057" rIns="198114" bIns="99057" rtlCol="0">
            <a:spAutoFit/>
          </a:bodyPr>
          <a:lstStyle/>
          <a:p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</a:rPr>
              <a:t> ‘SHARED VALUE’</a:t>
            </a:r>
            <a:endParaRPr lang="en-GB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515600" y="2638892"/>
            <a:ext cx="9599655" cy="1400377"/>
          </a:xfrm>
          <a:prstGeom prst="rect">
            <a:avLst/>
          </a:prstGeom>
        </p:spPr>
        <p:txBody>
          <a:bodyPr wrap="square" lIns="198114" tIns="99057" rIns="198114" bIns="99057">
            <a:spAutoFit/>
          </a:bodyPr>
          <a:lstStyle/>
          <a:p>
            <a:pPr algn="ctr"/>
            <a:r>
              <a:rPr lang="en-GB" sz="2600" b="1" i="1" dirty="0" smtClean="0">
                <a:solidFill>
                  <a:srgbClr val="002060"/>
                </a:solidFill>
                <a:cs typeface="Arial" pitchFamily="34" charset="0"/>
              </a:rPr>
              <a:t>Enhancing </a:t>
            </a:r>
            <a:r>
              <a:rPr lang="en-GB" sz="2600" b="1" i="1" dirty="0">
                <a:solidFill>
                  <a:srgbClr val="002060"/>
                </a:solidFill>
                <a:cs typeface="Arial" pitchFamily="34" charset="0"/>
              </a:rPr>
              <a:t>our competiveness while simultaneously advancing the economic and social conditions </a:t>
            </a:r>
            <a:br>
              <a:rPr lang="en-GB" sz="2600" b="1" i="1" dirty="0">
                <a:solidFill>
                  <a:srgbClr val="002060"/>
                </a:solidFill>
                <a:cs typeface="Arial" pitchFamily="34" charset="0"/>
              </a:rPr>
            </a:br>
            <a:r>
              <a:rPr lang="en-GB" sz="2600" b="1" i="1" dirty="0">
                <a:solidFill>
                  <a:srgbClr val="002060"/>
                </a:solidFill>
                <a:cs typeface="Arial" pitchFamily="34" charset="0"/>
              </a:rPr>
              <a:t>of the </a:t>
            </a:r>
            <a:r>
              <a:rPr lang="en-GB" sz="2600" b="1" i="1" dirty="0" smtClean="0">
                <a:solidFill>
                  <a:srgbClr val="002060"/>
                </a:solidFill>
                <a:cs typeface="Arial" pitchFamily="34" charset="0"/>
              </a:rPr>
              <a:t>communities we </a:t>
            </a:r>
            <a:r>
              <a:rPr lang="en-GB" sz="2600" b="1" i="1" dirty="0">
                <a:solidFill>
                  <a:srgbClr val="002060"/>
                </a:solidFill>
                <a:cs typeface="Arial" pitchFamily="34" charset="0"/>
              </a:rPr>
              <a:t>operate </a:t>
            </a:r>
            <a:r>
              <a:rPr lang="en-GB" sz="2600" b="1" i="1" dirty="0" smtClean="0">
                <a:solidFill>
                  <a:srgbClr val="002060"/>
                </a:solidFill>
                <a:cs typeface="Arial" pitchFamily="34" charset="0"/>
              </a:rPr>
              <a:t>in</a:t>
            </a:r>
            <a:endParaRPr lang="en-GB" sz="2600" b="1" i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6800" y="3483816"/>
            <a:ext cx="9372600" cy="4742831"/>
          </a:xfrm>
          <a:prstGeom prst="rect">
            <a:avLst/>
          </a:prstGeom>
        </p:spPr>
        <p:txBody>
          <a:bodyPr vert="horz" lIns="198114" tIns="99057" rIns="198114" bIns="99057" rtlCol="0">
            <a:normAutofit/>
          </a:bodyPr>
          <a:lstStyle/>
          <a:p>
            <a:pPr algn="l" defTabSz="1981139">
              <a:spcBef>
                <a:spcPct val="20000"/>
              </a:spcBef>
              <a:buFont typeface="Arial" pitchFamily="34" charset="0"/>
              <a:buNone/>
            </a:pPr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By enabling personal &amp; social growth our Water Brand help drive a virtuous cycle -- where our Brand actions create real social impact, and this in turn enhances our Brand differentiation &amp; competitiveness.  </a:t>
            </a:r>
          </a:p>
          <a:p>
            <a:pPr algn="l" defTabSz="1981139">
              <a:spcBef>
                <a:spcPct val="20000"/>
              </a:spcBef>
              <a:buFont typeface="Arial" pitchFamily="34" charset="0"/>
              <a:buNone/>
            </a:pPr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We call this creating ‘Shared Value’.  And this is the strategy for KO Water.  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143000" y="668295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s</a:t>
            </a:r>
            <a:r>
              <a:rPr lang="en-US" sz="2800" dirty="0" smtClean="0"/>
              <a:t>trategic overview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598" y="5921512"/>
            <a:ext cx="1751751" cy="3519846"/>
          </a:xfrm>
          <a:prstGeom prst="rect">
            <a:avLst/>
          </a:prstGeom>
        </p:spPr>
      </p:pic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9" name="Picture 18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6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theinspirationroom.com/daily/print/2010/3/evian_live_young_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1727" y="2768879"/>
            <a:ext cx="3759803" cy="54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036" y="6404919"/>
            <a:ext cx="4217494" cy="4910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105" y="2552700"/>
            <a:ext cx="3447081" cy="3824652"/>
          </a:xfrm>
          <a:prstGeom prst="rect">
            <a:avLst/>
          </a:prstGeom>
        </p:spPr>
      </p:pic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1066800" y="571500"/>
            <a:ext cx="19202400" cy="2222500"/>
          </a:xfrm>
        </p:spPr>
        <p:txBody>
          <a:bodyPr>
            <a:noAutofit/>
          </a:bodyPr>
          <a:lstStyle/>
          <a:p>
            <a:r>
              <a:rPr lang="en-US" sz="4400" spc="-152" dirty="0" smtClean="0">
                <a:ln w="3175" cmpd="sng">
                  <a:noFill/>
                  <a:prstDash val="solid"/>
                </a:ln>
              </a:rPr>
              <a:t>Breakthrough differentiation is hard to find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798" y="8568459"/>
            <a:ext cx="7519605" cy="2672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48" y="2768880"/>
            <a:ext cx="3981478" cy="2222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036" y="4991100"/>
            <a:ext cx="4156364" cy="350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665736"/>
            <a:ext cx="3778949" cy="283056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62000" y="3494690"/>
            <a:ext cx="7543800" cy="4632031"/>
          </a:xfrm>
          <a:prstGeom prst="rect">
            <a:avLst/>
          </a:prstGeom>
        </p:spPr>
        <p:txBody>
          <a:bodyPr vert="horz" lIns="198114" tIns="99057" rIns="198114" bIns="99057" rtlCol="0">
            <a:normAutofit fontScale="92500" lnSpcReduction="20000"/>
          </a:bodyPr>
          <a:lstStyle/>
          <a:p>
            <a:pPr algn="l" defTabSz="1981139">
              <a:spcBef>
                <a:spcPct val="20000"/>
              </a:spcBef>
              <a:buFont typeface="Arial" pitchFamily="34" charset="0"/>
              <a:buNone/>
            </a:pPr>
            <a:r>
              <a:rPr lang="en-GB" sz="36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Advancing the Shared Value strategy only happens when our Brand creates truly different consumer experiences. </a:t>
            </a:r>
          </a:p>
          <a:p>
            <a:pPr algn="l" defTabSz="1981139">
              <a:spcBef>
                <a:spcPct val="20000"/>
              </a:spcBef>
              <a:buFont typeface="Arial" pitchFamily="34" charset="0"/>
              <a:buNone/>
            </a:pPr>
            <a:r>
              <a:rPr lang="en-GB" sz="36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Presently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, the water category is a sea of sameness. Most brands focus on </a:t>
            </a:r>
            <a:r>
              <a:rPr lang="en-GB" sz="36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cost-of-entry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attributes of hydration, naturalness, or purity.  Sustainability programs are generally easily </a:t>
            </a:r>
            <a:r>
              <a:rPr lang="en-GB" sz="3600" dirty="0" smtClean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replicated,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  <a:ea typeface="+mn-ea"/>
                <a:cs typeface="+mn-cs"/>
              </a:rPr>
              <a:t>focusing on plastic reduction.  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143000" y="668295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s</a:t>
            </a:r>
            <a:r>
              <a:rPr lang="en-US" sz="2800" dirty="0" smtClean="0"/>
              <a:t>trategic overview</a:t>
            </a:r>
            <a:endParaRPr lang="en-US" sz="2800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595600" y="12663135"/>
            <a:ext cx="4978400" cy="709965"/>
          </a:xfrm>
        </p:spPr>
        <p:txBody>
          <a:bodyPr/>
          <a:lstStyle/>
          <a:p>
            <a:fld id="{4094A032-2DBB-4925-AFAE-F39B76C39724}" type="slidenum">
              <a:rPr lang="en-US" sz="2400" smtClean="0"/>
              <a:pPr/>
              <a:t>7</a:t>
            </a:fld>
            <a:endParaRPr lang="en-US" sz="2400" dirty="0"/>
          </a:p>
        </p:txBody>
      </p:sp>
      <p:pic>
        <p:nvPicPr>
          <p:cNvPr id="16" name="Picture 15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PlantBottle™ is breakthrough innovation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1066800" y="2933700"/>
            <a:ext cx="10515600" cy="78098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 smtClean="0"/>
              <a:t>PlantBottle is real differentiation. It is the </a:t>
            </a:r>
            <a:r>
              <a:rPr lang="en-US" sz="3600" dirty="0"/>
              <a:t>first ever recyclable PET plastic beverage bottle made partially from </a:t>
            </a:r>
            <a:r>
              <a:rPr lang="en-US" sz="3600" dirty="0" smtClean="0"/>
              <a:t>plants.  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err="1" smtClean="0"/>
              <a:t>PlantBottle</a:t>
            </a:r>
            <a:r>
              <a:rPr lang="en-US" sz="3600" dirty="0" smtClean="0"/>
              <a:t> packaging </a:t>
            </a:r>
            <a:r>
              <a:rPr lang="en-US" sz="3600" dirty="0"/>
              <a:t>looks, functions and recycles just like traditional PET plastic, but does so with a lighter footprint on the planet and its scarce resources</a:t>
            </a:r>
            <a:r>
              <a:rPr lang="en-US" sz="3600" dirty="0" smtClean="0"/>
              <a:t>.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TCCC has committed that all PET </a:t>
            </a:r>
            <a:r>
              <a:rPr lang="en-US" sz="3600" dirty="0"/>
              <a:t>will be first generation PlantBottle by </a:t>
            </a:r>
            <a:r>
              <a:rPr lang="en-US" sz="3600" dirty="0" smtClean="0"/>
              <a:t>2020 because it: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Is a proven </a:t>
            </a:r>
            <a:r>
              <a:rPr lang="en-US" sz="3600" dirty="0"/>
              <a:t>brand building </a:t>
            </a:r>
            <a:r>
              <a:rPr lang="en-US" sz="3600" dirty="0" smtClean="0"/>
              <a:t>asset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Drives Corporate leadership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Hedges against oil pricing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595600" y="12663135"/>
            <a:ext cx="4978400" cy="709965"/>
          </a:xfrm>
        </p:spPr>
        <p:txBody>
          <a:bodyPr/>
          <a:lstStyle/>
          <a:p>
            <a:fld id="{4094A032-2DBB-4925-AFAE-F39B76C39724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43000" y="668295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s</a:t>
            </a:r>
            <a:r>
              <a:rPr lang="en-US" sz="2800" dirty="0" smtClean="0"/>
              <a:t>trategic overview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3608173"/>
            <a:ext cx="6479742" cy="457200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10" name="Picture 9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9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PlantBottle</a:t>
            </a:r>
            <a:r>
              <a:rPr lang="en-US" dirty="0" smtClean="0"/>
              <a:t>™ is a powerful initiative to create Shared Value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1066800" y="3658216"/>
            <a:ext cx="7846004" cy="4457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spc="-152" dirty="0" smtClean="0">
                <a:solidFill>
                  <a:srgbClr val="002060"/>
                </a:solidFill>
              </a:rPr>
              <a:t>On our roadmap to Water leadership, PlantBottle is a pivotal proof point to building Shared Value credentials, and creating meaningful differentiation in the category.  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5595600" y="12663135"/>
            <a:ext cx="4978400" cy="709965"/>
          </a:xfrm>
        </p:spPr>
        <p:txBody>
          <a:bodyPr/>
          <a:lstStyle/>
          <a:p>
            <a:fld id="{4094A032-2DBB-4925-AFAE-F39B76C39724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0185499" y="3239750"/>
            <a:ext cx="9702701" cy="132343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/>
            <a:r>
              <a:rPr lang="en-GB" sz="2400" dirty="0">
                <a:ln w="3175" cmpd="sng">
                  <a:noFill/>
                  <a:prstDash val="solid"/>
                </a:ln>
                <a:solidFill>
                  <a:srgbClr val="002060"/>
                </a:solidFill>
                <a:latin typeface="Century Gothic" pitchFamily="34" charset="0"/>
              </a:rPr>
              <a:t>STRATEGY</a:t>
            </a:r>
            <a:endParaRPr lang="en-GB" sz="2400" dirty="0" smtClean="0">
              <a:ln w="3175" cmpd="sng">
                <a:noFill/>
                <a:prstDash val="solid"/>
              </a:ln>
              <a:solidFill>
                <a:srgbClr val="002060"/>
              </a:solidFill>
              <a:latin typeface="Century Gothic" pitchFamily="34" charset="0"/>
            </a:endParaRPr>
          </a:p>
          <a:p>
            <a:pPr marL="0" lvl="1" algn="ctr"/>
            <a:r>
              <a:rPr lang="en-GB" sz="2800" b="1" dirty="0" smtClean="0">
                <a:ln w="3175" cmpd="sng">
                  <a:noFill/>
                  <a:prstDash val="solid"/>
                </a:ln>
                <a:solidFill>
                  <a:srgbClr val="002060"/>
                </a:solidFill>
                <a:latin typeface="Century Gothic" pitchFamily="34" charset="0"/>
              </a:rPr>
              <a:t>Lead category transformation through </a:t>
            </a:r>
          </a:p>
          <a:p>
            <a:pPr marL="0" lvl="1" algn="ctr"/>
            <a:r>
              <a:rPr lang="en-GB" sz="2800" b="1" dirty="0" smtClean="0">
                <a:ln w="3175" cmpd="sng">
                  <a:noFill/>
                  <a:prstDash val="solid"/>
                </a:ln>
                <a:solidFill>
                  <a:srgbClr val="002060"/>
                </a:solidFill>
                <a:latin typeface="Century Gothic" pitchFamily="34" charset="0"/>
              </a:rPr>
              <a:t>Shared Value creation</a:t>
            </a:r>
          </a:p>
        </p:txBody>
      </p:sp>
      <p:sp>
        <p:nvSpPr>
          <p:cNvPr id="7" name="Pentagon 6"/>
          <p:cNvSpPr/>
          <p:nvPr/>
        </p:nvSpPr>
        <p:spPr>
          <a:xfrm>
            <a:off x="9220200" y="5240529"/>
            <a:ext cx="3810000" cy="1506827"/>
          </a:xfrm>
          <a:prstGeom prst="homePlate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/>
            <a:r>
              <a:rPr lang="en-US" sz="2000" b="1" dirty="0">
                <a:solidFill>
                  <a:prstClr val="white"/>
                </a:solidFill>
                <a:latin typeface="Century Gothic" pitchFamily="34" charset="0"/>
                <a:cs typeface="Calibri" pitchFamily="34" charset="0"/>
              </a:rPr>
              <a:t>D</a:t>
            </a:r>
            <a:r>
              <a:rPr lang="en-US" sz="2000" b="1" dirty="0" smtClean="0">
                <a:solidFill>
                  <a:prstClr val="white"/>
                </a:solidFill>
                <a:latin typeface="Century Gothic" pitchFamily="34" charset="0"/>
                <a:cs typeface="Calibri" pitchFamily="34" charset="0"/>
              </a:rPr>
              <a:t>rive efficiency &amp; reduce waste</a:t>
            </a:r>
          </a:p>
          <a:p>
            <a:pPr marL="233363"/>
            <a:r>
              <a:rPr lang="en-US" sz="2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 pitchFamily="34" charset="0"/>
                <a:cs typeface="Calibri" pitchFamily="34" charset="0"/>
              </a:rPr>
              <a:t>FOUNDATION</a:t>
            </a:r>
            <a:endParaRPr lang="en-US" sz="24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 pitchFamily="34" charset="0"/>
              <a:cs typeface="Calibri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12361940" y="4991100"/>
            <a:ext cx="5011660" cy="1960371"/>
          </a:xfrm>
          <a:prstGeom prst="chevron">
            <a:avLst/>
          </a:prstGeom>
          <a:gradFill flip="none" rotWithShape="1">
            <a:gsLst>
              <a:gs pos="0">
                <a:srgbClr val="00CCFF">
                  <a:shade val="30000"/>
                  <a:satMod val="115000"/>
                </a:srgbClr>
              </a:gs>
              <a:gs pos="50000">
                <a:srgbClr val="00CCFF">
                  <a:shade val="67500"/>
                  <a:satMod val="115000"/>
                </a:srgbClr>
              </a:gs>
              <a:gs pos="100000">
                <a:srgbClr val="00CCFF">
                  <a:shade val="100000"/>
                  <a:satMod val="115000"/>
                </a:srgbClr>
              </a:gs>
            </a:gsLst>
            <a:lin ang="81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/>
            <a:r>
              <a:rPr lang="en-US" sz="2400" b="1" dirty="0" smtClean="0">
                <a:solidFill>
                  <a:prstClr val="white"/>
                </a:solidFill>
                <a:latin typeface="Century Gothic" pitchFamily="34" charset="0"/>
                <a:cs typeface="Calibri" pitchFamily="34" charset="0"/>
              </a:rPr>
              <a:t>Build Shared Value credentials</a:t>
            </a:r>
          </a:p>
          <a:p>
            <a:pPr marL="117475"/>
            <a:r>
              <a:rPr lang="en-US" sz="2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 pitchFamily="34" charset="0"/>
                <a:cs typeface="Calibri" pitchFamily="34" charset="0"/>
              </a:rPr>
              <a:t>EVOLUTION</a:t>
            </a:r>
            <a:endParaRPr lang="en-US" sz="32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 pitchFamily="34" charset="0"/>
              <a:cs typeface="Calibri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16897350" y="5240529"/>
            <a:ext cx="4438650" cy="1513204"/>
          </a:xfrm>
          <a:prstGeom prst="chevron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solidFill>
                  <a:prstClr val="white"/>
                </a:solidFill>
                <a:latin typeface="Century Gothic" pitchFamily="34" charset="0"/>
                <a:cs typeface="Calibri" pitchFamily="34" charset="0"/>
              </a:rPr>
              <a:t>Redefine the category based on Shared Value</a:t>
            </a:r>
          </a:p>
          <a:p>
            <a:r>
              <a:rPr lang="en-US" sz="2400" b="1" dirty="0" smtClean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 pitchFamily="34" charset="0"/>
                <a:cs typeface="Calibri" pitchFamily="34" charset="0"/>
              </a:rPr>
              <a:t>TRANSFORMATION </a:t>
            </a:r>
            <a:endParaRPr lang="en-US" sz="2400" b="1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 pitchFamily="34" charset="0"/>
              <a:cs typeface="Calibri" pitchFamily="34" charset="0"/>
            </a:endParaRPr>
          </a:p>
        </p:txBody>
      </p:sp>
      <p:pic>
        <p:nvPicPr>
          <p:cNvPr id="10" name="Picture 9" descr="PlantBottle_CC"/>
          <p:cNvPicPr>
            <a:picLocks noChangeAspect="1" noChangeArrowheads="1"/>
          </p:cNvPicPr>
          <p:nvPr/>
        </p:nvPicPr>
        <p:blipFill rotWithShape="1">
          <a:blip r:embed="rId3" cstate="print"/>
          <a:srcRect l="5259" r="5346" b="40625"/>
          <a:stretch/>
        </p:blipFill>
        <p:spPr bwMode="auto">
          <a:xfrm>
            <a:off x="13258800" y="7061412"/>
            <a:ext cx="2853253" cy="2196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143000" y="668295"/>
            <a:ext cx="20237456" cy="1104900"/>
          </a:xfrm>
          <a:prstGeom prst="rect">
            <a:avLst/>
          </a:prstGeom>
        </p:spPr>
        <p:txBody>
          <a:bodyPr vert="horz" lIns="198114" tIns="99057" rIns="198114" bIns="99057" rtlCol="0" anchor="ctr">
            <a:noAutofit/>
          </a:bodyPr>
          <a:lstStyle>
            <a:lvl1pPr algn="l" defTabSz="1981139" rtl="0" eaLnBrk="1" latinLnBrk="0" hangingPunct="1">
              <a:spcBef>
                <a:spcPct val="0"/>
              </a:spcBef>
              <a:buNone/>
              <a:defRPr sz="5400" b="0" kern="1200" baseline="0">
                <a:solidFill>
                  <a:srgbClr val="00B0F0"/>
                </a:solidFill>
                <a:latin typeface="Arial Rounded MT Bold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s</a:t>
            </a:r>
            <a:r>
              <a:rPr lang="en-US" sz="2800" dirty="0" smtClean="0"/>
              <a:t>trategic overview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355060" y="7120235"/>
            <a:ext cx="291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7907000" y="6951471"/>
            <a:ext cx="2590800" cy="327782"/>
          </a:xfrm>
          <a:prstGeom prst="rect">
            <a:avLst/>
          </a:prstGeom>
          <a:solidFill>
            <a:schemeClr val="bg1">
              <a:alpha val="73000"/>
            </a:schemeClr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marL="0" lvl="1">
              <a:lnSpc>
                <a:spcPct val="85000"/>
              </a:lnSpc>
              <a:spcBef>
                <a:spcPct val="30000"/>
              </a:spcBef>
              <a:buClr>
                <a:srgbClr val="000000"/>
              </a:buClr>
              <a:buSzPct val="75000"/>
            </a:pPr>
            <a:r>
              <a:rPr lang="en-GB" sz="1800" dirty="0" smtClean="0">
                <a:ln w="1270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Global Liquid Idea 2.0</a:t>
            </a:r>
            <a:endParaRPr lang="en-GB" sz="1800" dirty="0">
              <a:ln w="12700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921872" y="6819900"/>
            <a:ext cx="1508128" cy="327782"/>
          </a:xfrm>
          <a:prstGeom prst="rect">
            <a:avLst/>
          </a:prstGeom>
          <a:solidFill>
            <a:schemeClr val="bg1">
              <a:alpha val="73000"/>
            </a:schemeClr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marL="0" lvl="1" algn="ctr">
              <a:lnSpc>
                <a:spcPct val="85000"/>
              </a:lnSpc>
              <a:spcBef>
                <a:spcPct val="30000"/>
              </a:spcBef>
              <a:buClr>
                <a:srgbClr val="000000"/>
              </a:buClr>
              <a:buSzPct val="75000"/>
            </a:pPr>
            <a:r>
              <a:rPr lang="en-US" sz="1800" dirty="0">
                <a:ln w="1270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Global VIS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390722" y="7011820"/>
            <a:ext cx="1525678" cy="798680"/>
          </a:xfrm>
          <a:prstGeom prst="rect">
            <a:avLst/>
          </a:prstGeom>
          <a:solidFill>
            <a:schemeClr val="bg1">
              <a:alpha val="73000"/>
            </a:schemeClr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marL="0" lvl="1">
              <a:lnSpc>
                <a:spcPct val="85000"/>
              </a:lnSpc>
              <a:spcBef>
                <a:spcPct val="30000"/>
              </a:spcBef>
              <a:buClr>
                <a:srgbClr val="000000"/>
              </a:buClr>
              <a:buSzPct val="75000"/>
            </a:pPr>
            <a:r>
              <a:rPr lang="en-US" sz="1800" dirty="0">
                <a:ln w="1270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Water Your Potential IMC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73000" y="7116969"/>
            <a:ext cx="994295" cy="327782"/>
          </a:xfrm>
          <a:prstGeom prst="rect">
            <a:avLst/>
          </a:prstGeom>
          <a:solidFill>
            <a:schemeClr val="bg1">
              <a:alpha val="73000"/>
            </a:schemeClr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marL="0" lvl="1">
              <a:lnSpc>
                <a:spcPct val="85000"/>
              </a:lnSpc>
              <a:spcBef>
                <a:spcPct val="30000"/>
              </a:spcBef>
              <a:buClr>
                <a:srgbClr val="000000"/>
              </a:buClr>
              <a:buSzPct val="75000"/>
            </a:pPr>
            <a:r>
              <a:rPr lang="en-US" sz="1800" dirty="0">
                <a:ln w="1270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Ecoflex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12804" y="7160984"/>
            <a:ext cx="3431596" cy="327782"/>
          </a:xfrm>
          <a:prstGeom prst="rect">
            <a:avLst/>
          </a:prstGeom>
          <a:solidFill>
            <a:schemeClr val="bg1">
              <a:alpha val="73000"/>
            </a:schemeClr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marL="0" lvl="1">
              <a:lnSpc>
                <a:spcPct val="85000"/>
              </a:lnSpc>
              <a:spcBef>
                <a:spcPct val="30000"/>
              </a:spcBef>
              <a:buClr>
                <a:srgbClr val="000000"/>
              </a:buClr>
              <a:buSzPct val="75000"/>
            </a:pPr>
            <a:r>
              <a:rPr lang="en-GB" sz="1800" dirty="0" smtClean="0">
                <a:ln w="1270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BVA: Water </a:t>
            </a:r>
            <a:r>
              <a:rPr lang="en-GB" sz="1800" dirty="0">
                <a:ln w="12700">
                  <a:solidFill>
                    <a:schemeClr val="accent4">
                      <a:lumMod val="5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Human Potential</a:t>
            </a: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358335"/>
            <a:ext cx="8153400" cy="709965"/>
          </a:xfrm>
        </p:spPr>
        <p:txBody>
          <a:bodyPr/>
          <a:lstStyle/>
          <a:p>
            <a:r>
              <a:rPr lang="en-US" b="1" dirty="0" smtClean="0"/>
              <a:t>PlantBottle™ |  Global Packaged Water                                                                           Confidential – For Internal Use Only   August 2013</a:t>
            </a:r>
            <a:endParaRPr lang="en-US" dirty="0"/>
          </a:p>
        </p:txBody>
      </p:sp>
      <p:pic>
        <p:nvPicPr>
          <p:cNvPr id="24" name="Picture 2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459" y="73659"/>
            <a:ext cx="612141" cy="6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hKRGtt5AEep3LizMc77w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C47TEJ0EmkAp03SdX_7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e7F7JNhQUuJtgK3oOjah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C47TEJ0EmkAp03SdX_7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C47TEJ0EmkAp03SdX_7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ZTVL93SUWygXUHt2.G0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hKRGtt5AEep3LizMc77ww"/>
</p:tagLst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21566</TotalTime>
  <Pages>0</Pages>
  <Words>2960</Words>
  <Characters>0</Characters>
  <Application>Microsoft Office PowerPoint</Application>
  <PresentationFormat>Custom</PresentationFormat>
  <Lines>0</Lines>
  <Paragraphs>383</Paragraphs>
  <Slides>34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2_Custom Design</vt:lpstr>
      <vt:lpstr>packaged water plantbottle® activation</vt:lpstr>
      <vt:lpstr>PlantBottle™ Toolkit</vt:lpstr>
      <vt:lpstr>Toolkit Contents</vt:lpstr>
      <vt:lpstr>1. Strategic Overview</vt:lpstr>
      <vt:lpstr>Enabling prosperity through action</vt:lpstr>
      <vt:lpstr>Creating Shared Value with Our Brands</vt:lpstr>
      <vt:lpstr>Breakthrough differentiation is hard to find</vt:lpstr>
      <vt:lpstr>PlantBottle™ is breakthrough innovation</vt:lpstr>
      <vt:lpstr>PlantBottle™ is a powerful initiative to create Shared Value</vt:lpstr>
      <vt:lpstr>Accelerating PlantBottle expansion to drive leadership</vt:lpstr>
      <vt:lpstr>2. Plantbottle™ Proven Success Stories</vt:lpstr>
      <vt:lpstr>USA: PlantBottle revives Dasani</vt:lpstr>
      <vt:lpstr>USA: PB drives volume, value, brand health &amp; authorization lift</vt:lpstr>
      <vt:lpstr>Serbia: PlantBottle advancing Rosa</vt:lpstr>
      <vt:lpstr>Japan: PlantBottle fortifies the ILOHAS proposition</vt:lpstr>
      <vt:lpstr>3. Technical Guidance</vt:lpstr>
      <vt:lpstr>What is PlantBottle?</vt:lpstr>
      <vt:lpstr>Resin Supply</vt:lpstr>
      <vt:lpstr>Resin Cost</vt:lpstr>
      <vt:lpstr>Gaining Franchise Launch Commitment</vt:lpstr>
      <vt:lpstr>Next Generation of Resin</vt:lpstr>
      <vt:lpstr>4. PlantBottle™ Activation</vt:lpstr>
      <vt:lpstr>Activation Recommendations</vt:lpstr>
      <vt:lpstr>Integrate into the Brand story – e.g. Water Human Potential</vt:lpstr>
      <vt:lpstr>Fully integrate PlantBottle into the Brand story</vt:lpstr>
      <vt:lpstr>OWNED: Be bold on pack to build awareness</vt:lpstr>
      <vt:lpstr>EARNED: Buzzworthy innovation</vt:lpstr>
      <vt:lpstr>SHARED: Partner with customers on sustainability goals</vt:lpstr>
      <vt:lpstr>PAID: Clear &amp; simple communications</vt:lpstr>
      <vt:lpstr>System Engagement</vt:lpstr>
      <vt:lpstr>5. Accessing Materials, Rights &amp; Usage</vt:lpstr>
      <vt:lpstr>Logo Guidelines</vt:lpstr>
      <vt:lpstr>TVV, Print &amp; POS Materials</vt:lpstr>
      <vt:lpstr>6. 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Coca-Cola Company Water Movement Strategic Communications Roadmap</dc:title>
  <dc:creator>Andrew Rodbell</dc:creator>
  <cp:lastModifiedBy>N</cp:lastModifiedBy>
  <cp:revision>832</cp:revision>
  <cp:lastPrinted>2013-08-08T18:05:03Z</cp:lastPrinted>
  <dcterms:created xsi:type="dcterms:W3CDTF">2011-02-11T14:07:42Z</dcterms:created>
  <dcterms:modified xsi:type="dcterms:W3CDTF">2013-09-04T16:13:52Z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ILEGUID">
    <vt:lpwstr>8aa12f23-7189-4dce-80c9-62304dc00439</vt:lpwstr>
  </property>
  <property fmtid="{D5CDD505-2E9C-101B-9397-08002B2CF9AE}" pid="3" name="MODFILEGUID">
    <vt:lpwstr>6f2d4723-43e1-49bf-b0d4-b1ed455f1a3f</vt:lpwstr>
  </property>
  <property fmtid="{D5CDD505-2E9C-101B-9397-08002B2CF9AE}" pid="4" name="FILEOWNER">
    <vt:lpwstr/>
  </property>
  <property fmtid="{D5CDD505-2E9C-101B-9397-08002B2CF9AE}" pid="5" name="MODFILEOWNER">
    <vt:lpwstr>a48642</vt:lpwstr>
  </property>
  <property fmtid="{D5CDD505-2E9C-101B-9397-08002B2CF9AE}" pid="6" name="IPPCLASS">
    <vt:i4>1</vt:i4>
  </property>
  <property fmtid="{D5CDD505-2E9C-101B-9397-08002B2CF9AE}" pid="7" name="MODIPPCLASS">
    <vt:i4>0</vt:i4>
  </property>
  <property fmtid="{D5CDD505-2E9C-101B-9397-08002B2CF9AE}" pid="8" name="MACHINEID">
    <vt:lpwstr>A26281-3483</vt:lpwstr>
  </property>
  <property fmtid="{D5CDD505-2E9C-101B-9397-08002B2CF9AE}" pid="9" name="MODMACHINEID">
    <vt:lpwstr>A48642-0312</vt:lpwstr>
  </property>
  <property fmtid="{D5CDD505-2E9C-101B-9397-08002B2CF9AE}" pid="10" name="CURRENTCLASS">
    <vt:lpwstr>Classified - Unclassified</vt:lpwstr>
  </property>
</Properties>
</file>